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sldIdLst>
    <p:sldId id="256" r:id="rId2"/>
    <p:sldId id="307" r:id="rId3"/>
    <p:sldId id="275" r:id="rId4"/>
    <p:sldId id="276" r:id="rId5"/>
    <p:sldId id="286" r:id="rId6"/>
    <p:sldId id="277" r:id="rId7"/>
    <p:sldId id="315" r:id="rId8"/>
    <p:sldId id="278" r:id="rId9"/>
    <p:sldId id="279" r:id="rId10"/>
    <p:sldId id="281" r:id="rId11"/>
    <p:sldId id="280" r:id="rId12"/>
    <p:sldId id="316" r:id="rId13"/>
    <p:sldId id="284" r:id="rId14"/>
    <p:sldId id="282" r:id="rId15"/>
    <p:sldId id="257" r:id="rId16"/>
    <p:sldId id="258" r:id="rId17"/>
    <p:sldId id="285" r:id="rId18"/>
    <p:sldId id="260" r:id="rId19"/>
    <p:sldId id="317" r:id="rId20"/>
    <p:sldId id="318" r:id="rId21"/>
    <p:sldId id="261" r:id="rId22"/>
    <p:sldId id="262" r:id="rId23"/>
    <p:sldId id="263" r:id="rId24"/>
    <p:sldId id="264" r:id="rId25"/>
    <p:sldId id="321" r:id="rId26"/>
    <p:sldId id="322" r:id="rId27"/>
    <p:sldId id="329" r:id="rId28"/>
    <p:sldId id="330" r:id="rId29"/>
    <p:sldId id="331" r:id="rId30"/>
    <p:sldId id="332" r:id="rId31"/>
    <p:sldId id="319" r:id="rId32"/>
    <p:sldId id="344" r:id="rId33"/>
    <p:sldId id="341" r:id="rId34"/>
    <p:sldId id="325" r:id="rId35"/>
    <p:sldId id="326" r:id="rId36"/>
    <p:sldId id="327" r:id="rId37"/>
    <p:sldId id="328" r:id="rId38"/>
    <p:sldId id="333" r:id="rId39"/>
    <p:sldId id="334" r:id="rId40"/>
    <p:sldId id="336" r:id="rId41"/>
    <p:sldId id="337" r:id="rId42"/>
    <p:sldId id="338" r:id="rId43"/>
    <p:sldId id="339" r:id="rId44"/>
    <p:sldId id="340" r:id="rId45"/>
    <p:sldId id="346" r:id="rId46"/>
    <p:sldId id="345" r:id="rId47"/>
    <p:sldId id="347" r:id="rId48"/>
    <p:sldId id="348" r:id="rId49"/>
    <p:sldId id="349" r:id="rId50"/>
    <p:sldId id="350" r:id="rId51"/>
    <p:sldId id="343" r:id="rId52"/>
    <p:sldId id="342" r:id="rId53"/>
    <p:sldId id="351" r:id="rId54"/>
    <p:sldId id="352" r:id="rId55"/>
    <p:sldId id="353" r:id="rId56"/>
    <p:sldId id="354" r:id="rId57"/>
    <p:sldId id="355" r:id="rId58"/>
    <p:sldId id="356" r:id="rId59"/>
    <p:sldId id="359" r:id="rId60"/>
    <p:sldId id="357" r:id="rId61"/>
    <p:sldId id="358" r:id="rId62"/>
    <p:sldId id="360" r:id="rId63"/>
    <p:sldId id="267" r:id="rId64"/>
    <p:sldId id="270" r:id="rId65"/>
    <p:sldId id="362" r:id="rId66"/>
    <p:sldId id="363" r:id="rId67"/>
    <p:sldId id="364" r:id="rId68"/>
    <p:sldId id="367" r:id="rId69"/>
    <p:sldId id="365" r:id="rId70"/>
    <p:sldId id="366" r:id="rId71"/>
    <p:sldId id="369" r:id="rId72"/>
    <p:sldId id="373" r:id="rId73"/>
    <p:sldId id="370" r:id="rId74"/>
    <p:sldId id="371" r:id="rId75"/>
    <p:sldId id="372" r:id="rId76"/>
    <p:sldId id="374" r:id="rId77"/>
    <p:sldId id="375" r:id="rId78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1991" autoAdjust="0"/>
  </p:normalViewPr>
  <p:slideViewPr>
    <p:cSldViewPr snapToGrid="0">
      <p:cViewPr varScale="1">
        <p:scale>
          <a:sx n="104" d="100"/>
          <a:sy n="104" d="100"/>
        </p:scale>
        <p:origin x="12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B91D2-9E79-412C-A7F0-44859A33EAAA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B0A3-D39E-41A6-94A4-2DD56B9D1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68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B0A3-D39E-41A6-94A4-2DD56B9D12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77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roo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0866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B9B2E-78D5-485D-A6F0-B187A4DDDF47}" type="datetime1">
              <a:rPr lang="en-US" smtClean="0"/>
              <a:t>11/8/2015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63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17E2C-6156-456C-A622-3A32F4BE83F2}" type="datetime1">
              <a:rPr lang="en-US" smtClean="0"/>
              <a:t>11/8/2015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575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3CFA-AFAD-4538-AA5D-CFB423E6D282}" type="datetime1">
              <a:rPr lang="en-US" smtClean="0"/>
              <a:t>11/8/2015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06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1C741-CF18-4F4B-A360-E0CC354E7B30}" type="datetime1">
              <a:rPr lang="en-US" smtClean="0"/>
              <a:t>11/8/2015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47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C3E4-1B80-4765-A130-AB5527270AB1}" type="datetime1">
              <a:rPr lang="en-US" smtClean="0"/>
              <a:t>11/8/2015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07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526-7610-4673-941F-CC74A1538ACF}" type="datetime1">
              <a:rPr lang="en-US" smtClean="0"/>
              <a:t>11/8/2015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66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EEA14-5288-4929-8EB4-C2AFA9E01B25}" type="datetime1">
              <a:rPr lang="en-US" smtClean="0"/>
              <a:t>11/8/2015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2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grij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0866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E0FD4-9793-40E5-9CE1-4FFB9A5AFE1A}" type="datetime1">
              <a:rPr lang="en-US" smtClean="0"/>
              <a:t>11/8/2015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64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roo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5DE47-8504-4660-8E21-48372A496086}" type="datetime1">
              <a:rPr lang="en-US" smtClean="0"/>
              <a:t>11/8/2015</a:t>
            </a:fld>
            <a:endParaRPr lang="en-US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jdelijke aanduiding voor dianumm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98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grij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00AF-2196-49C2-B5FC-E504BFCFB518}" type="datetime1">
              <a:rPr lang="en-US" smtClean="0"/>
              <a:t>11/8/2015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23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 rood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11" name="Tijdelijke aanduiding voor datum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81A4-5ABE-4049-9281-FE6E3D21EF02}" type="datetime1">
              <a:rPr lang="en-US" smtClean="0"/>
              <a:t>11/8/2015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97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grij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6247C-1EF3-4169-97A3-32185EC46D20}" type="datetime1">
              <a:rPr lang="en-US" smtClean="0"/>
              <a:t>11/8/2015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98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B7045-2F04-44F0-9495-EEEA140602D0}" type="datetime1">
              <a:rPr lang="en-US" smtClean="0"/>
              <a:t>11/8/2015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98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C49C4-57A2-40B7-AA30-3457BC3A22F5}" type="datetime1">
              <a:rPr lang="en-US" smtClean="0"/>
              <a:t>11/8/2015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85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FC3-E45B-4C79-8CE1-D6DB915489A4}" type="datetime1">
              <a:rPr lang="en-US" smtClean="0"/>
              <a:t>11/8/2015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18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Vi-ppt-background-logo-transparant.gif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BE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 smtClean="0"/>
              <a:t>Klik om de tekststijl van het model te bewerken</a:t>
            </a:r>
          </a:p>
          <a:p>
            <a:pPr lvl="1"/>
            <a:r>
              <a:rPr lang="nl-BE" dirty="0" smtClean="0"/>
              <a:t>Tweede niveau</a:t>
            </a:r>
          </a:p>
          <a:p>
            <a:pPr lvl="2"/>
            <a:r>
              <a:rPr lang="nl-BE" dirty="0" smtClean="0"/>
              <a:t>Derde niveau</a:t>
            </a:r>
          </a:p>
          <a:p>
            <a:pPr lvl="3"/>
            <a:r>
              <a:rPr lang="nl-BE" dirty="0" smtClean="0"/>
              <a:t>Vierde niveau</a:t>
            </a:r>
          </a:p>
          <a:p>
            <a:pPr lvl="4"/>
            <a:r>
              <a:rPr lang="nl-BE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004457" y="6437174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173F4-E9B7-486B-A3A2-20A25FAC6DA9}" type="datetime1">
              <a:rPr lang="en-US" smtClean="0"/>
              <a:t>11/8/2015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537691" y="643717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45656" y="6437752"/>
            <a:ext cx="4837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B1A75-B9BE-46B1-B482-5F96E51F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99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342900" rtl="0" eaLnBrk="1" latinLnBrk="0" hangingPunct="1"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ol.com/nl/p/beginning-android-4-application-development/1001004011690816/" TargetMode="External"/><Relationship Id="rId2" Type="http://schemas.openxmlformats.org/officeDocument/2006/relationships/hyperlink" Target="http://www.amazon.co.uk/Beginning-Android-4-Application-Development/dp/1118199545/ref=pd_sim_b_2?ie=UTF8&amp;refRID=0HCW1DQQPYNSVQ3A53D8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oracle.com/download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developer.android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://developer.android.com/guide/topics/manifest/manifest-intro.html" TargetMode="Externa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Android Development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Chapter 1 – Getting Started with Android Programming</a:t>
            </a:r>
            <a:endParaRPr lang="en-US" dirty="0"/>
          </a:p>
        </p:txBody>
      </p:sp>
      <p:pic>
        <p:nvPicPr>
          <p:cNvPr id="2050" name="Picture 2" descr="http://crackberry.com/sites/crackberry.com/files/styles/large/public/topic_images/2013/ANDROID.png?itok=xhm7jax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452" y="15842"/>
            <a:ext cx="457772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1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Versions - Milestones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Android </a:t>
            </a:r>
            <a:r>
              <a:rPr lang="en-US" dirty="0"/>
              <a:t>4.1, Jelly Bean</a:t>
            </a:r>
          </a:p>
          <a:p>
            <a:pPr lvl="1"/>
            <a:r>
              <a:rPr lang="en-US" dirty="0"/>
              <a:t>Android is fast and smooth with buttery graphics. With Google Now, you get just the right information at the right </a:t>
            </a:r>
            <a:r>
              <a:rPr lang="en-US" dirty="0" smtClean="0"/>
              <a:t>time.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more than 1 million apps on Google Play, and thousands of Android devices, you've got the freedom to do what you want on any device you choose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fontAlgn="base"/>
            <a:r>
              <a:rPr lang="en-US" dirty="0"/>
              <a:t>Android 4.4, </a:t>
            </a:r>
            <a:r>
              <a:rPr lang="en-US" dirty="0" err="1"/>
              <a:t>KitKat</a:t>
            </a:r>
            <a:endParaRPr lang="en-US" dirty="0"/>
          </a:p>
          <a:p>
            <a:pPr lvl="1" fontAlgn="base"/>
            <a:r>
              <a:rPr lang="en-US" dirty="0"/>
              <a:t>Smart, simple, and truly yours. A more polished design, improved performance, and new features.</a:t>
            </a:r>
          </a:p>
          <a:p>
            <a:pPr lvl="1" fontAlgn="base"/>
            <a:r>
              <a:rPr lang="en-US" dirty="0"/>
              <a:t>New features introduced such as facial recognition unlock, data usage monitoring and control, Near Field Communication (NFC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4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Versions - Milestones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fontAlgn="base"/>
            <a:r>
              <a:rPr lang="en-US" dirty="0" smtClean="0"/>
              <a:t>Android </a:t>
            </a:r>
            <a:r>
              <a:rPr lang="en-US" dirty="0"/>
              <a:t>5.0, Lollipop</a:t>
            </a:r>
          </a:p>
          <a:p>
            <a:pPr lvl="1" fontAlgn="base"/>
            <a:r>
              <a:rPr lang="en-US" dirty="0"/>
              <a:t>A sweet new take on Android. Get the smarts of Android on screens big and small – with the right information at the right moment</a:t>
            </a:r>
            <a:r>
              <a:rPr lang="en-US" dirty="0" smtClean="0"/>
              <a:t>.</a:t>
            </a:r>
          </a:p>
          <a:p>
            <a:pPr lvl="1" fontAlgn="base"/>
            <a:r>
              <a:rPr lang="en-US" dirty="0" smtClean="0"/>
              <a:t>Notification </a:t>
            </a:r>
            <a:r>
              <a:rPr lang="en-US" dirty="0"/>
              <a:t>control, better battery management, security, device sharing, support for TVs, </a:t>
            </a:r>
            <a:r>
              <a:rPr lang="en-US" dirty="0" smtClean="0"/>
              <a:t>...</a:t>
            </a:r>
          </a:p>
          <a:p>
            <a:pPr lvl="1" fontAlgn="base"/>
            <a:r>
              <a:rPr lang="en-US" dirty="0" smtClean="0"/>
              <a:t>Released November the 3th (2014)</a:t>
            </a:r>
          </a:p>
          <a:p>
            <a:pPr fontAlgn="base"/>
            <a:endParaRPr lang="en-US" dirty="0"/>
          </a:p>
          <a:p>
            <a:pPr fontAlgn="base"/>
            <a:r>
              <a:rPr lang="en-US" dirty="0" smtClean="0"/>
              <a:t>Android 5.1, Lollipop</a:t>
            </a:r>
          </a:p>
          <a:p>
            <a:pPr lvl="1" fontAlgn="base"/>
            <a:r>
              <a:rPr lang="en-US" dirty="0"/>
              <a:t>Ability to join Wi-Fi networks and control paired Bluetooth devices from quick settings</a:t>
            </a:r>
          </a:p>
          <a:p>
            <a:pPr lvl="1" fontAlgn="base"/>
            <a:r>
              <a:rPr lang="en-US" dirty="0"/>
              <a:t>Official support for multiple SIM cards</a:t>
            </a:r>
          </a:p>
          <a:p>
            <a:pPr lvl="1" fontAlgn="base"/>
            <a:r>
              <a:rPr lang="en-US" dirty="0"/>
              <a:t>Device protection: if a device is lost or stolen it will remain locked until the owner signs into their Google account, even if the device is reset to factory settings.</a:t>
            </a:r>
          </a:p>
          <a:p>
            <a:pPr lvl="1" fontAlgn="base"/>
            <a:r>
              <a:rPr lang="en-US" dirty="0"/>
              <a:t>High-definition voice calls, available between compatible devices running Android 5.1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Versions - Milestones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Android 6.0, Marshmallow</a:t>
            </a:r>
          </a:p>
          <a:p>
            <a:pPr lvl="1"/>
            <a:r>
              <a:rPr lang="en-US" dirty="0" smtClean="0"/>
              <a:t>Unveiled </a:t>
            </a:r>
            <a:r>
              <a:rPr lang="en-US" dirty="0"/>
              <a:t>under the codename "Android M" during Google I/O on May 28, 2015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the Nexus 5 and Nexus 6 phones, Nexus 9 tablet, and Nexus Player set-top </a:t>
            </a:r>
            <a:r>
              <a:rPr lang="en-US" dirty="0" smtClean="0"/>
              <a:t>box</a:t>
            </a:r>
          </a:p>
          <a:p>
            <a:pPr lvl="1"/>
            <a:r>
              <a:rPr lang="en-US" dirty="0" smtClean="0"/>
              <a:t>Native </a:t>
            </a:r>
            <a:r>
              <a:rPr lang="en-US" dirty="0"/>
              <a:t>fingerprint reader support</a:t>
            </a:r>
          </a:p>
          <a:p>
            <a:pPr lvl="1"/>
            <a:r>
              <a:rPr lang="en-US" dirty="0"/>
              <a:t>Direct Share feature for target-specific sharing between apps</a:t>
            </a:r>
          </a:p>
          <a:p>
            <a:pPr lvl="1"/>
            <a:r>
              <a:rPr lang="en-US" dirty="0"/>
              <a:t>Do Not Disturb mode</a:t>
            </a:r>
          </a:p>
          <a:p>
            <a:pPr lvl="1"/>
            <a:r>
              <a:rPr lang="en-US" dirty="0"/>
              <a:t>Post-install/run-time permission requests</a:t>
            </a:r>
          </a:p>
          <a:p>
            <a:pPr lvl="1"/>
            <a:r>
              <a:rPr lang="en-US" dirty="0"/>
              <a:t>USB Type-C support</a:t>
            </a:r>
          </a:p>
          <a:p>
            <a:pPr lvl="1"/>
            <a:r>
              <a:rPr lang="en-US" dirty="0"/>
              <a:t>Automatic full data backup and restore for apps</a:t>
            </a:r>
          </a:p>
          <a:p>
            <a:pPr lvl="1"/>
            <a:r>
              <a:rPr lang="en-US" dirty="0"/>
              <a:t>4K Display mode for apps</a:t>
            </a:r>
          </a:p>
          <a:p>
            <a:pPr lvl="1"/>
            <a:r>
              <a:rPr lang="en-US" dirty="0"/>
              <a:t>Adoptable External storage to behave like Internal Storage</a:t>
            </a:r>
          </a:p>
          <a:p>
            <a:pPr lvl="1"/>
            <a:r>
              <a:rPr lang="en-US" dirty="0"/>
              <a:t>MIDI support for musical instruments</a:t>
            </a:r>
          </a:p>
          <a:p>
            <a:pPr lvl="1"/>
            <a:r>
              <a:rPr lang="en-US" dirty="0"/>
              <a:t>Experimental Multi Window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14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Because Android is open source and freely available to manufacturers for customization, there are no fixed hardware or software configurations. However, Android itself supports the following features:</a:t>
            </a:r>
          </a:p>
          <a:p>
            <a:endParaRPr lang="en-US" dirty="0"/>
          </a:p>
          <a:p>
            <a:r>
              <a:rPr lang="en-US" b="1" dirty="0"/>
              <a:t>Storage</a:t>
            </a:r>
            <a:r>
              <a:rPr lang="en-US" dirty="0"/>
              <a:t> - Uses SQLite, a lightweight relational database, for data storage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/>
              <a:t>Connectivity</a:t>
            </a:r>
            <a:r>
              <a:rPr lang="en-US" dirty="0"/>
              <a:t> - Supports GSM/EDGE, IDEN, CDMA, EV-DO, UMTS, Bluetooth (includes A2DP and AVRCP), Wi-Fi, LTE, and </a:t>
            </a:r>
            <a:r>
              <a:rPr lang="en-US" dirty="0" err="1"/>
              <a:t>WiMAX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/>
              <a:t>Messaging</a:t>
            </a:r>
            <a:r>
              <a:rPr lang="en-US" dirty="0"/>
              <a:t> - Supports both SMS and MMS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/>
              <a:t>Web browser </a:t>
            </a:r>
            <a:r>
              <a:rPr lang="en-US" dirty="0"/>
              <a:t>- Based on the open source </a:t>
            </a:r>
            <a:r>
              <a:rPr lang="en-US" dirty="0" err="1"/>
              <a:t>WebKit</a:t>
            </a:r>
            <a:r>
              <a:rPr lang="en-US" dirty="0"/>
              <a:t>, together with Chrome’s V8 JavaScript </a:t>
            </a:r>
            <a:r>
              <a:rPr lang="en-US" dirty="0" smtClean="0"/>
              <a:t>engine</a:t>
            </a:r>
            <a:endParaRPr lang="en-US" dirty="0"/>
          </a:p>
          <a:p>
            <a:r>
              <a:rPr lang="en-US" b="1" dirty="0"/>
              <a:t>Media support </a:t>
            </a:r>
            <a:r>
              <a:rPr lang="en-US" dirty="0"/>
              <a:t>- Includes support for the following media: H.263, H.264 (in 3GP or MP4 container), MPEG-4 SP, AMR, AMR-WB (in 3GP container), AAC, HE-AAC (in MP4 or 3GP container), MP3, MIDI, </a:t>
            </a:r>
            <a:r>
              <a:rPr lang="en-US" dirty="0" err="1"/>
              <a:t>Ogg</a:t>
            </a:r>
            <a:r>
              <a:rPr lang="en-US" dirty="0"/>
              <a:t> </a:t>
            </a:r>
            <a:r>
              <a:rPr lang="en-US" dirty="0" err="1"/>
              <a:t>Vorbis</a:t>
            </a:r>
            <a:r>
              <a:rPr lang="en-US" dirty="0"/>
              <a:t>, WAV, JPEG, PNG, GIF, and </a:t>
            </a:r>
            <a:r>
              <a:rPr lang="en-US" dirty="0" smtClean="0"/>
              <a:t>BMP</a:t>
            </a:r>
            <a:endParaRPr lang="en-US" dirty="0"/>
          </a:p>
          <a:p>
            <a:r>
              <a:rPr lang="en-US" b="1" dirty="0"/>
              <a:t>Hardware support </a:t>
            </a:r>
            <a:r>
              <a:rPr lang="en-US" dirty="0"/>
              <a:t>- Accelerometer Sensor, Camera, Digital Compass, Proximity Sensor, and </a:t>
            </a:r>
            <a:r>
              <a:rPr lang="en-US" dirty="0" smtClean="0"/>
              <a:t>GPS</a:t>
            </a:r>
            <a:endParaRPr lang="en-US" dirty="0"/>
          </a:p>
          <a:p>
            <a:r>
              <a:rPr lang="en-US" b="1" dirty="0"/>
              <a:t>Multi-touch</a:t>
            </a:r>
            <a:r>
              <a:rPr lang="en-US" dirty="0"/>
              <a:t> - Supports multi-touch </a:t>
            </a:r>
            <a:r>
              <a:rPr lang="en-US" dirty="0" smtClean="0"/>
              <a:t>screens</a:t>
            </a:r>
            <a:endParaRPr lang="en-US" dirty="0"/>
          </a:p>
          <a:p>
            <a:r>
              <a:rPr lang="en-US" b="1" dirty="0"/>
              <a:t>Multi-tasking</a:t>
            </a:r>
            <a:r>
              <a:rPr lang="en-US" dirty="0"/>
              <a:t> - Supports multi-tasking </a:t>
            </a:r>
            <a:r>
              <a:rPr lang="en-US" dirty="0" smtClean="0"/>
              <a:t>applications</a:t>
            </a:r>
            <a:endParaRPr lang="en-US" dirty="0"/>
          </a:p>
          <a:p>
            <a:r>
              <a:rPr lang="en-US" b="1" dirty="0"/>
              <a:t>Flash support </a:t>
            </a:r>
            <a:r>
              <a:rPr lang="en-US" dirty="0"/>
              <a:t>- Android 2.3 supports Flash 10.1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smtClean="0"/>
              <a:t>Tethering</a:t>
            </a:r>
            <a:r>
              <a:rPr lang="en-US" dirty="0" smtClean="0"/>
              <a:t> </a:t>
            </a:r>
            <a:r>
              <a:rPr lang="en-US" dirty="0"/>
              <a:t>- Supports sharing of Internet connections as a wired/wireless hotspot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1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Android Development</a:t>
            </a:r>
            <a:br>
              <a:rPr lang="en-US" dirty="0"/>
            </a:br>
            <a:r>
              <a:rPr lang="en-US" dirty="0"/>
              <a:t>Chapter 1 – Getting Started with Android Programming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Android Architecture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Architecture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870004" y="5435029"/>
            <a:ext cx="1273996" cy="10685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2" descr="File:Android-System-Architecture.sv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387" y="702300"/>
            <a:ext cx="7218969" cy="58651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2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Linux Kernel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 is build on top of the Linux 2.6 kernel</a:t>
            </a:r>
          </a:p>
          <a:p>
            <a:pPr lvl="1"/>
            <a:r>
              <a:rPr lang="en-US" dirty="0" smtClean="0"/>
              <a:t>Linux core functionality</a:t>
            </a:r>
          </a:p>
          <a:p>
            <a:pPr lvl="2"/>
            <a:r>
              <a:rPr lang="en-US" dirty="0" smtClean="0"/>
              <a:t>Memory management</a:t>
            </a:r>
          </a:p>
          <a:p>
            <a:pPr lvl="2"/>
            <a:r>
              <a:rPr lang="en-US" dirty="0" smtClean="0"/>
              <a:t>Process management</a:t>
            </a:r>
          </a:p>
          <a:p>
            <a:pPr lvl="2"/>
            <a:r>
              <a:rPr lang="en-US" dirty="0" smtClean="0"/>
              <a:t>Networking</a:t>
            </a:r>
          </a:p>
          <a:p>
            <a:pPr lvl="2"/>
            <a:r>
              <a:rPr lang="en-US" dirty="0" smtClean="0"/>
              <a:t>Security settings</a:t>
            </a:r>
          </a:p>
          <a:p>
            <a:pPr lvl="1"/>
            <a:r>
              <a:rPr lang="en-US" dirty="0" smtClean="0"/>
              <a:t>Low-level device drivers for various hardware components of an Android device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48072" y="5435029"/>
            <a:ext cx="2095928" cy="10685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fbeelding 2" descr="File:Android-System-Architecture.sv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99"/>
          <a:stretch/>
        </p:blipFill>
        <p:spPr bwMode="auto">
          <a:xfrm>
            <a:off x="719183" y="4315145"/>
            <a:ext cx="7967617" cy="15924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9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 all the code that provides the main features of an Android OS.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SQLite library provides database support so that applications can use it for data storage</a:t>
            </a:r>
          </a:p>
          <a:p>
            <a:pPr lvl="1"/>
            <a:r>
              <a:rPr lang="en-US" dirty="0" err="1" smtClean="0"/>
              <a:t>WebKit</a:t>
            </a:r>
            <a:r>
              <a:rPr lang="en-US" dirty="0" smtClean="0"/>
              <a:t> library provides functionalities for web browsing</a:t>
            </a:r>
          </a:p>
          <a:p>
            <a:pPr lvl="1"/>
            <a:r>
              <a:rPr lang="en-US" dirty="0" err="1"/>
              <a:t>Libc</a:t>
            </a:r>
            <a:r>
              <a:rPr lang="en-US" dirty="0"/>
              <a:t>: c standard lib.</a:t>
            </a:r>
          </a:p>
          <a:p>
            <a:pPr lvl="1"/>
            <a:r>
              <a:rPr lang="en-US" dirty="0"/>
              <a:t>SSL: Secure Socket Layer</a:t>
            </a:r>
          </a:p>
          <a:p>
            <a:pPr lvl="1"/>
            <a:r>
              <a:rPr lang="en-US" dirty="0"/>
              <a:t>SGL: 2D image engine</a:t>
            </a:r>
          </a:p>
          <a:p>
            <a:pPr lvl="1"/>
            <a:r>
              <a:rPr lang="en-US" dirty="0" err="1"/>
              <a:t>OpenGL|ES</a:t>
            </a:r>
            <a:r>
              <a:rPr lang="en-US" dirty="0"/>
              <a:t>: 3D image engine</a:t>
            </a:r>
          </a:p>
          <a:p>
            <a:pPr lvl="1"/>
            <a:r>
              <a:rPr lang="en-US" dirty="0"/>
              <a:t>Media Framework</a:t>
            </a:r>
            <a:r>
              <a:rPr lang="en-US" dirty="0" smtClean="0"/>
              <a:t>: </a:t>
            </a:r>
            <a:r>
              <a:rPr lang="en-US" dirty="0"/>
              <a:t>media codecs</a:t>
            </a:r>
          </a:p>
          <a:p>
            <a:pPr lvl="1"/>
            <a:r>
              <a:rPr lang="en-US" dirty="0" err="1"/>
              <a:t>FreeType</a:t>
            </a:r>
            <a:r>
              <a:rPr lang="en-US" dirty="0"/>
              <a:t>: Bitmap and Vector</a:t>
            </a:r>
          </a:p>
          <a:p>
            <a:pPr lvl="1"/>
            <a:r>
              <a:rPr lang="en-US" dirty="0" err="1"/>
              <a:t>SurfaceManager</a:t>
            </a:r>
            <a:r>
              <a:rPr lang="en-US" dirty="0"/>
              <a:t>: Compose window manager with off-screen </a:t>
            </a:r>
            <a:r>
              <a:rPr lang="en-US" dirty="0" smtClean="0"/>
              <a:t>buffering</a:t>
            </a:r>
            <a:endParaRPr lang="en-US" dirty="0"/>
          </a:p>
        </p:txBody>
      </p:sp>
      <p:pic>
        <p:nvPicPr>
          <p:cNvPr id="4" name="Afbeelding 2" descr="File:Android-System-Architecture.sv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t="41805" r="40135" b="26664"/>
          <a:stretch/>
        </p:blipFill>
        <p:spPr bwMode="auto">
          <a:xfrm>
            <a:off x="5615872" y="3377660"/>
            <a:ext cx="3315553" cy="154229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Runtime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Core Libraries</a:t>
            </a:r>
          </a:p>
          <a:p>
            <a:pPr lvl="1"/>
            <a:r>
              <a:rPr lang="en-US" dirty="0"/>
              <a:t>Provides the functionality of the JAVA Programming Language</a:t>
            </a:r>
          </a:p>
          <a:p>
            <a:endParaRPr lang="en-US" dirty="0"/>
          </a:p>
          <a:p>
            <a:r>
              <a:rPr lang="en-US" dirty="0" err="1"/>
              <a:t>Dalvik</a:t>
            </a:r>
            <a:r>
              <a:rPr lang="en-US" dirty="0"/>
              <a:t> VM</a:t>
            </a:r>
          </a:p>
          <a:p>
            <a:pPr lvl="1"/>
            <a:r>
              <a:rPr lang="en-US" dirty="0"/>
              <a:t>A type of Java Virtual Machine</a:t>
            </a:r>
          </a:p>
          <a:p>
            <a:pPr lvl="1"/>
            <a:r>
              <a:rPr lang="en-US" dirty="0"/>
              <a:t>Register based (not  stack machine like JVM)</a:t>
            </a:r>
          </a:p>
          <a:p>
            <a:pPr lvl="1"/>
            <a:r>
              <a:rPr lang="en-US" dirty="0"/>
              <a:t>Optimization for low memory requirements</a:t>
            </a:r>
          </a:p>
          <a:p>
            <a:pPr lvl="1"/>
            <a:r>
              <a:rPr lang="en-US" dirty="0"/>
              <a:t>Executes .</a:t>
            </a:r>
            <a:r>
              <a:rPr lang="en-US" dirty="0" err="1"/>
              <a:t>dex</a:t>
            </a:r>
            <a:r>
              <a:rPr lang="en-US" dirty="0"/>
              <a:t> (</a:t>
            </a:r>
            <a:r>
              <a:rPr lang="en-US" dirty="0" err="1"/>
              <a:t>Dalvik</a:t>
            </a:r>
            <a:r>
              <a:rPr lang="en-US" dirty="0"/>
              <a:t>-Executable) files instead of .</a:t>
            </a:r>
            <a:r>
              <a:rPr lang="en-US" dirty="0" smtClean="0"/>
              <a:t>class</a:t>
            </a:r>
          </a:p>
          <a:p>
            <a:pPr lvl="2"/>
            <a:r>
              <a:rPr lang="en-US" dirty="0"/>
              <a:t>Android application (APK) files contain executable </a:t>
            </a:r>
            <a:r>
              <a:rPr lang="en-US" dirty="0" err="1"/>
              <a:t>bytecode</a:t>
            </a:r>
            <a:r>
              <a:rPr lang="en-US" dirty="0"/>
              <a:t> files in the form of </a:t>
            </a:r>
            <a:r>
              <a:rPr lang="en-US" dirty="0" err="1"/>
              <a:t>Dalvik</a:t>
            </a:r>
            <a:r>
              <a:rPr lang="en-US" dirty="0"/>
              <a:t> Executable (DEX) files, which contain the compiled code used to run your app.</a:t>
            </a:r>
          </a:p>
          <a:p>
            <a:pPr lvl="1"/>
            <a:r>
              <a:rPr lang="en-US" dirty="0"/>
              <a:t>DX tool converts classes to .</a:t>
            </a:r>
            <a:r>
              <a:rPr lang="en-US" dirty="0" err="1"/>
              <a:t>dex</a:t>
            </a:r>
            <a:r>
              <a:rPr lang="en-US" dirty="0"/>
              <a:t> </a:t>
            </a:r>
            <a:r>
              <a:rPr lang="en-US" dirty="0" smtClean="0"/>
              <a:t>format</a:t>
            </a:r>
          </a:p>
          <a:p>
            <a:endParaRPr lang="en-US" dirty="0"/>
          </a:p>
          <a:p>
            <a:r>
              <a:rPr lang="en-US" dirty="0"/>
              <a:t>Each Android application:</a:t>
            </a:r>
          </a:p>
          <a:p>
            <a:pPr lvl="1"/>
            <a:r>
              <a:rPr lang="en-US" dirty="0"/>
              <a:t>runs on its own Process</a:t>
            </a:r>
          </a:p>
          <a:p>
            <a:pPr lvl="1"/>
            <a:r>
              <a:rPr lang="en-US" dirty="0"/>
              <a:t>runs on its own Instance of </a:t>
            </a:r>
            <a:r>
              <a:rPr lang="en-US" dirty="0" err="1"/>
              <a:t>Dalvik</a:t>
            </a:r>
            <a:r>
              <a:rPr lang="en-US" dirty="0"/>
              <a:t> VM</a:t>
            </a:r>
          </a:p>
          <a:p>
            <a:pPr lvl="1"/>
            <a:r>
              <a:rPr lang="en-US" dirty="0"/>
              <a:t>is assigned its own Linux user ID</a:t>
            </a:r>
          </a:p>
        </p:txBody>
      </p:sp>
      <p:pic>
        <p:nvPicPr>
          <p:cNvPr id="4" name="Afbeelding 2" descr="File:Android-System-Architecture.sv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85" t="41629" r="2846" b="34547"/>
          <a:stretch/>
        </p:blipFill>
        <p:spPr bwMode="auto">
          <a:xfrm>
            <a:off x="5981043" y="4808307"/>
            <a:ext cx="2998570" cy="1664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Runtime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As of Android 5.0 (Lollipop) Google </a:t>
            </a:r>
            <a:r>
              <a:rPr lang="en-US" dirty="0"/>
              <a:t>made internal changes to the platform, with the Android Runtime (ART) officially replacing </a:t>
            </a:r>
            <a:r>
              <a:rPr lang="en-US" dirty="0" err="1" smtClean="0"/>
              <a:t>Dalvik</a:t>
            </a:r>
            <a:endParaRPr lang="en-US" dirty="0" smtClean="0"/>
          </a:p>
          <a:p>
            <a:pPr lvl="1"/>
            <a:r>
              <a:rPr lang="en-US" dirty="0" smtClean="0"/>
              <a:t>Improved </a:t>
            </a:r>
            <a:r>
              <a:rPr lang="en-US" dirty="0"/>
              <a:t>application </a:t>
            </a:r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Changes </a:t>
            </a:r>
            <a:r>
              <a:rPr lang="en-US" dirty="0"/>
              <a:t>intended to improve and optimize battery usage, known internally as Project Volta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Dalvik</a:t>
            </a:r>
            <a:endParaRPr lang="en-US" dirty="0"/>
          </a:p>
          <a:p>
            <a:pPr lvl="1"/>
            <a:r>
              <a:rPr lang="en-US" dirty="0"/>
              <a:t>Android apps are deployed in </a:t>
            </a:r>
            <a:r>
              <a:rPr lang="en-US" dirty="0" err="1"/>
              <a:t>Dalvik</a:t>
            </a:r>
            <a:r>
              <a:rPr lang="en-US" dirty="0"/>
              <a:t> bytecode, which is portable, unlike native </a:t>
            </a:r>
            <a:r>
              <a:rPr lang="en-US" dirty="0" smtClean="0"/>
              <a:t>code.</a:t>
            </a:r>
          </a:p>
          <a:p>
            <a:pPr lvl="1"/>
            <a:r>
              <a:rPr lang="en-US" dirty="0" smtClean="0"/>
              <a:t>To </a:t>
            </a:r>
            <a:r>
              <a:rPr lang="en-US" dirty="0"/>
              <a:t>run the app on a device, the code has to be compiled to machine </a:t>
            </a:r>
            <a:r>
              <a:rPr lang="en-US" dirty="0" smtClean="0"/>
              <a:t>code.</a:t>
            </a:r>
          </a:p>
          <a:p>
            <a:pPr lvl="1"/>
            <a:r>
              <a:rPr lang="en-US" dirty="0" err="1" smtClean="0"/>
              <a:t>Dalvik</a:t>
            </a:r>
            <a:r>
              <a:rPr lang="en-US" dirty="0" smtClean="0"/>
              <a:t> </a:t>
            </a:r>
            <a:r>
              <a:rPr lang="en-US" dirty="0"/>
              <a:t>is based on JIT (just in time) </a:t>
            </a:r>
            <a:r>
              <a:rPr lang="en-US" dirty="0" smtClean="0"/>
              <a:t>compilation.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time you run an app, the part of the code required for its execution is going to be translated (compiled) to machine code at that </a:t>
            </a:r>
            <a:r>
              <a:rPr lang="en-US" dirty="0" smtClean="0"/>
              <a:t>moment.</a:t>
            </a:r>
          </a:p>
          <a:p>
            <a:pPr lvl="2"/>
            <a:r>
              <a:rPr lang="en-US" dirty="0" smtClean="0"/>
              <a:t>As </a:t>
            </a:r>
            <a:r>
              <a:rPr lang="en-US" dirty="0"/>
              <a:t>you progress through the app, additional code is going to be compiled and cached, so that the system can reuse the code while the app is </a:t>
            </a:r>
            <a:r>
              <a:rPr lang="en-US" dirty="0" smtClean="0"/>
              <a:t>running.</a:t>
            </a:r>
          </a:p>
          <a:p>
            <a:pPr lvl="1"/>
            <a:r>
              <a:rPr lang="en-US" dirty="0" smtClean="0"/>
              <a:t>Pro: Smaller memory footprint and uses less physical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38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Beginning Android 4 Application </a:t>
            </a:r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2"/>
            <a:ext cx="4638782" cy="4525963"/>
          </a:xfrm>
        </p:spPr>
        <p:txBody>
          <a:bodyPr/>
          <a:lstStyle/>
          <a:p>
            <a:r>
              <a:rPr lang="en-US" dirty="0" smtClean="0"/>
              <a:t>Amazon.co.uk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www.amazon.co.uk/Beginning-Android-4-Application-Development/dp/1118199545/ref=pd_sim_b_2?ie=UTF8&amp;refRID=0HCW1DQQPYNSVQ3A53D8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Bol.com</a:t>
            </a:r>
          </a:p>
          <a:p>
            <a:pPr lvl="1"/>
            <a:r>
              <a:rPr lang="en-US" dirty="0">
                <a:hlinkClick r:id="rId3"/>
              </a:rPr>
              <a:t>http://www.bol.com/nl/p/beginning-android-4-application-development/1001004011690816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211" y="1600202"/>
            <a:ext cx="3896869" cy="484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5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Runtime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ART </a:t>
            </a:r>
            <a:r>
              <a:rPr lang="en-US" dirty="0" smtClean="0"/>
              <a:t>(Android </a:t>
            </a:r>
            <a:r>
              <a:rPr lang="en-US" dirty="0" err="1" smtClean="0"/>
              <a:t>RunTime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Compiles </a:t>
            </a:r>
            <a:r>
              <a:rPr lang="en-US" dirty="0"/>
              <a:t>the intermediate language, </a:t>
            </a:r>
            <a:r>
              <a:rPr lang="en-US" dirty="0" err="1"/>
              <a:t>Dalvik</a:t>
            </a:r>
            <a:r>
              <a:rPr lang="en-US" dirty="0"/>
              <a:t> bytecode, into a system-dependent </a:t>
            </a:r>
            <a:r>
              <a:rPr lang="en-US" dirty="0" smtClean="0"/>
              <a:t>binary.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whole code of the app will be pre-compiled during install (once), thus removing the lag that we see when we open an app on our </a:t>
            </a:r>
            <a:r>
              <a:rPr lang="en-US" dirty="0" smtClean="0"/>
              <a:t>device.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no need for JIT compilation, the code should execute much faster.</a:t>
            </a:r>
          </a:p>
          <a:p>
            <a:endParaRPr lang="en-US" dirty="0"/>
          </a:p>
          <a:p>
            <a:r>
              <a:rPr lang="en-US" dirty="0"/>
              <a:t>Except for the potential speed increase, the use of ART can provide an important secondary </a:t>
            </a:r>
            <a:r>
              <a:rPr lang="en-US" dirty="0" smtClean="0"/>
              <a:t>benefit.</a:t>
            </a:r>
          </a:p>
          <a:p>
            <a:pPr lvl="1"/>
            <a:r>
              <a:rPr lang="en-US" dirty="0" smtClean="0"/>
              <a:t>As </a:t>
            </a:r>
            <a:r>
              <a:rPr lang="en-US" dirty="0"/>
              <a:t>ART runs app machine code directly (native execution), it doesn't hit the CPU as hard as just-in-time code compiling on </a:t>
            </a:r>
            <a:r>
              <a:rPr lang="en-US" dirty="0" err="1" smtClean="0"/>
              <a:t>Dalvik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Less </a:t>
            </a:r>
            <a:r>
              <a:rPr lang="en-US" dirty="0"/>
              <a:t>CPU usage results in less battery drain, which is a big plus for portable devices in general.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96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Exposes the various capabilities of the Android OS to application developers so they can be used in their apps</a:t>
            </a:r>
            <a:endParaRPr lang="en-US" dirty="0"/>
          </a:p>
          <a:p>
            <a:endParaRPr lang="en-US" dirty="0"/>
          </a:p>
          <a:p>
            <a:r>
              <a:rPr lang="en-US" dirty="0"/>
              <a:t>Important blocks:</a:t>
            </a:r>
          </a:p>
          <a:p>
            <a:pPr lvl="1"/>
            <a:r>
              <a:rPr lang="en-US" b="1" dirty="0"/>
              <a:t>Activity Manager: </a:t>
            </a:r>
            <a:r>
              <a:rPr lang="en-US" dirty="0"/>
              <a:t>Manages the activity life cycle of applications</a:t>
            </a:r>
          </a:p>
          <a:p>
            <a:pPr lvl="1"/>
            <a:r>
              <a:rPr lang="en-US" b="1" dirty="0"/>
              <a:t>Content Providers: </a:t>
            </a:r>
            <a:r>
              <a:rPr lang="en-US" dirty="0"/>
              <a:t>Manage the data sharing between applications</a:t>
            </a:r>
          </a:p>
          <a:p>
            <a:pPr lvl="1"/>
            <a:r>
              <a:rPr lang="en-US" b="1" dirty="0"/>
              <a:t>Telephony Manager: </a:t>
            </a:r>
            <a:r>
              <a:rPr lang="en-US" dirty="0"/>
              <a:t>Manages all voice calls. We use telephony manager if we want to access voice calls in our application.</a:t>
            </a:r>
          </a:p>
          <a:p>
            <a:pPr lvl="1"/>
            <a:r>
              <a:rPr lang="en-US" b="1" dirty="0"/>
              <a:t>Location Manager: </a:t>
            </a:r>
            <a:r>
              <a:rPr lang="en-US" dirty="0"/>
              <a:t>Location management, using GPS or cell tower</a:t>
            </a:r>
          </a:p>
          <a:p>
            <a:pPr lvl="1"/>
            <a:r>
              <a:rPr lang="en-US" b="1" dirty="0"/>
              <a:t>Resource Manager: </a:t>
            </a:r>
            <a:r>
              <a:rPr lang="en-US" dirty="0"/>
              <a:t>Manage the various types of resources we use </a:t>
            </a:r>
            <a:r>
              <a:rPr lang="en-US" dirty="0" smtClean="0"/>
              <a:t>in our </a:t>
            </a:r>
            <a:r>
              <a:rPr lang="en-US" dirty="0"/>
              <a:t>Application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904234" y="5435029"/>
            <a:ext cx="2239766" cy="10685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2" descr="File:Android-System-Architecture.sv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16579" r="1139" b="59948"/>
          <a:stretch/>
        </p:blipFill>
        <p:spPr bwMode="auto">
          <a:xfrm>
            <a:off x="1253447" y="5069661"/>
            <a:ext cx="7119992" cy="140305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is where our applications are placed.</a:t>
            </a:r>
          </a:p>
          <a:p>
            <a:endParaRPr lang="en-US" dirty="0"/>
          </a:p>
          <a:p>
            <a:r>
              <a:rPr lang="en-US" dirty="0"/>
              <a:t>Some pre-installed  applications:</a:t>
            </a:r>
          </a:p>
          <a:p>
            <a:pPr lvl="1"/>
            <a:r>
              <a:rPr lang="en-US" dirty="0"/>
              <a:t>SMS client app</a:t>
            </a:r>
          </a:p>
          <a:p>
            <a:pPr lvl="1"/>
            <a:r>
              <a:rPr lang="en-US" dirty="0"/>
              <a:t>Dialer</a:t>
            </a:r>
          </a:p>
          <a:p>
            <a:pPr lvl="1"/>
            <a:r>
              <a:rPr lang="en-US" dirty="0"/>
              <a:t>Web browser</a:t>
            </a:r>
          </a:p>
          <a:p>
            <a:pPr lvl="1"/>
            <a:r>
              <a:rPr lang="en-US" dirty="0"/>
              <a:t>Contact manager</a:t>
            </a:r>
          </a:p>
          <a:p>
            <a:pPr lvl="1"/>
            <a:r>
              <a:rPr lang="en-US" dirty="0"/>
              <a:t>...</a:t>
            </a:r>
          </a:p>
          <a:p>
            <a:endParaRPr lang="en-US" dirty="0"/>
          </a:p>
          <a:p>
            <a:r>
              <a:rPr lang="en-US" dirty="0"/>
              <a:t>As developers, we are able to write an app which replaces any existing system app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No compulsory applications</a:t>
            </a:r>
          </a:p>
          <a:p>
            <a:pPr lvl="1"/>
            <a:r>
              <a:rPr lang="en-US" dirty="0"/>
              <a:t>Equality among apps</a:t>
            </a:r>
          </a:p>
          <a:p>
            <a:pPr lvl="1"/>
            <a:r>
              <a:rPr lang="en-US" dirty="0"/>
              <a:t>Easily embedded web browser</a:t>
            </a:r>
          </a:p>
          <a:p>
            <a:pPr lvl="1"/>
            <a:r>
              <a:rPr lang="en-US" dirty="0"/>
              <a:t>Parallel running</a:t>
            </a:r>
          </a:p>
        </p:txBody>
      </p:sp>
      <p:pic>
        <p:nvPicPr>
          <p:cNvPr id="4" name="Afbeelding 2" descr="File:Android-System-Architecture.sv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t="463" r="2846" b="85698"/>
          <a:stretch/>
        </p:blipFill>
        <p:spPr bwMode="auto">
          <a:xfrm>
            <a:off x="2321959" y="697262"/>
            <a:ext cx="6739847" cy="8116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8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goals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r>
              <a:rPr lang="en-US" dirty="0"/>
              <a:t>High flexibility</a:t>
            </a:r>
          </a:p>
          <a:p>
            <a:pPr lvl="1"/>
            <a:r>
              <a:rPr lang="en-US" dirty="0"/>
              <a:t>High data accessibility</a:t>
            </a:r>
          </a:p>
          <a:p>
            <a:pPr lvl="1"/>
            <a:r>
              <a:rPr lang="en-US" dirty="0"/>
              <a:t>Rapid development (XML, Java)</a:t>
            </a:r>
          </a:p>
          <a:p>
            <a:endParaRPr lang="en-US" dirty="0"/>
          </a:p>
          <a:p>
            <a:r>
              <a:rPr lang="en-US" dirty="0"/>
              <a:t>Used Languages</a:t>
            </a:r>
          </a:p>
          <a:p>
            <a:pPr lvl="1"/>
            <a:r>
              <a:rPr lang="en-US" dirty="0"/>
              <a:t>App: Java</a:t>
            </a:r>
          </a:p>
          <a:p>
            <a:pPr lvl="1"/>
            <a:r>
              <a:rPr lang="en-US" dirty="0"/>
              <a:t>Framework: Java</a:t>
            </a:r>
          </a:p>
          <a:p>
            <a:pPr lvl="1"/>
            <a:r>
              <a:rPr lang="en-US" dirty="0"/>
              <a:t>Libraries: C/C++</a:t>
            </a:r>
          </a:p>
          <a:p>
            <a:pPr lvl="1"/>
            <a:r>
              <a:rPr lang="en-US" dirty="0"/>
              <a:t>OS &amp; Drivers: 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170834"/>
            <a:ext cx="3908021" cy="321497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9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Android Development</a:t>
            </a:r>
            <a:br>
              <a:rPr lang="en-US" dirty="0"/>
            </a:br>
            <a:r>
              <a:rPr lang="en-US" dirty="0"/>
              <a:t>Chapter 1 – Getting Started with Android Programming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Developing for Android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Studio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 Studio is an integrated development environment (IDE) for developing for the Android </a:t>
            </a:r>
            <a:r>
              <a:rPr lang="en-US" dirty="0" smtClean="0"/>
              <a:t>platform.</a:t>
            </a:r>
          </a:p>
          <a:p>
            <a:pPr lvl="1"/>
            <a:r>
              <a:rPr lang="en-US" dirty="0" smtClean="0"/>
              <a:t>Freely </a:t>
            </a:r>
            <a:r>
              <a:rPr lang="en-US" dirty="0"/>
              <a:t>available under the Apache License 2.0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smtClean="0"/>
              <a:t>First </a:t>
            </a:r>
            <a:r>
              <a:rPr lang="en-US" dirty="0"/>
              <a:t>stable build was released in December </a:t>
            </a:r>
            <a:r>
              <a:rPr lang="en-US" dirty="0" smtClean="0"/>
              <a:t>2014</a:t>
            </a:r>
          </a:p>
          <a:p>
            <a:pPr lvl="1"/>
            <a:endParaRPr lang="en-US" dirty="0"/>
          </a:p>
          <a:p>
            <a:r>
              <a:rPr lang="en-US" dirty="0"/>
              <a:t>Android Studio is designed specifically for Android development.</a:t>
            </a:r>
          </a:p>
          <a:p>
            <a:r>
              <a:rPr lang="en-US" dirty="0"/>
              <a:t>It is available for download on Windows, Mac OS X and Linux</a:t>
            </a:r>
          </a:p>
          <a:p>
            <a:r>
              <a:rPr lang="en-US" dirty="0" smtClean="0"/>
              <a:t>Replaces </a:t>
            </a:r>
            <a:r>
              <a:rPr lang="en-US" dirty="0"/>
              <a:t>Eclipse Android Development Tools (ADT) as Google's primary IDE for native Android application development.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87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Studio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Intelligent code </a:t>
            </a:r>
            <a:r>
              <a:rPr lang="en-US" dirty="0" smtClean="0"/>
              <a:t>editor</a:t>
            </a:r>
          </a:p>
          <a:p>
            <a:pPr lvl="1"/>
            <a:r>
              <a:rPr lang="en-US" dirty="0"/>
              <a:t>At the core of Android Studio is an intelligent code editor capable of advanced code completion, refactoring, and code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26</a:t>
            </a:fld>
            <a:endParaRPr lang="en-US"/>
          </a:p>
        </p:txBody>
      </p:sp>
      <p:pic>
        <p:nvPicPr>
          <p:cNvPr id="6146" name="Picture 2" descr="http://developer.android.com/images/tools/studio-hero-c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835" y="2467334"/>
            <a:ext cx="6001868" cy="365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767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Studio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</a:t>
            </a:r>
            <a:r>
              <a:rPr lang="en-US" dirty="0" smtClean="0"/>
              <a:t>templates </a:t>
            </a:r>
            <a:r>
              <a:rPr lang="en-US" dirty="0"/>
              <a:t>and GitHub </a:t>
            </a:r>
            <a:r>
              <a:rPr lang="en-US" dirty="0" smtClean="0"/>
              <a:t>integration</a:t>
            </a:r>
          </a:p>
          <a:p>
            <a:pPr lvl="1"/>
            <a:r>
              <a:rPr lang="en-US" dirty="0"/>
              <a:t>New project wizards make it easier than ever to start a new project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Start projects using template code for patterns such as navigation drawer and view pagers, and even import Google code samples from GitHub.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27</a:t>
            </a:fld>
            <a:endParaRPr lang="en-US"/>
          </a:p>
        </p:txBody>
      </p:sp>
      <p:pic>
        <p:nvPicPr>
          <p:cNvPr id="8194" name="Picture 2" descr="http://developer.android.com/images/tools/studio-hero-impo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3077873"/>
            <a:ext cx="4953000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664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Studio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Multi-screen app </a:t>
            </a:r>
            <a:r>
              <a:rPr lang="en-US" dirty="0" smtClean="0"/>
              <a:t>development</a:t>
            </a:r>
          </a:p>
          <a:p>
            <a:pPr lvl="1"/>
            <a:r>
              <a:rPr lang="en-US" dirty="0"/>
              <a:t>Build apps for Android phones, tablets, Android Wear, Android TV, Android Auto and Google Glass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With the new Android Project View and module support in Android Studio, it's easier to manage app projects and resources.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28</a:t>
            </a:fld>
            <a:endParaRPr lang="en-US"/>
          </a:p>
        </p:txBody>
      </p:sp>
      <p:pic>
        <p:nvPicPr>
          <p:cNvPr id="9218" name="Picture 2" descr="http://developer.android.com/images/tools/studio-hero-scree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3281583"/>
            <a:ext cx="4953000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746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Studio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</a:t>
            </a:r>
            <a:r>
              <a:rPr lang="en-US" dirty="0" smtClean="0"/>
              <a:t>devices </a:t>
            </a:r>
            <a:r>
              <a:rPr lang="en-US" dirty="0"/>
              <a:t>for all shapes and </a:t>
            </a:r>
            <a:r>
              <a:rPr lang="en-US" dirty="0" smtClean="0"/>
              <a:t>sizes</a:t>
            </a:r>
            <a:endParaRPr lang="en-US" dirty="0"/>
          </a:p>
          <a:p>
            <a:pPr lvl="1"/>
            <a:r>
              <a:rPr lang="en-US" dirty="0"/>
              <a:t>Android Studio comes pre-configured with an optimized emulator image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The updated and streamlined Virtual Device Manager provides pre-defined device profiles for common Android devices.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29</a:t>
            </a:fld>
            <a:endParaRPr lang="en-US"/>
          </a:p>
        </p:txBody>
      </p:sp>
      <p:pic>
        <p:nvPicPr>
          <p:cNvPr id="10242" name="Picture 2" descr="http://developer.android.com/images/tools/studio-hero-av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2908303"/>
            <a:ext cx="4953000" cy="34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093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Android Development</a:t>
            </a:r>
            <a:br>
              <a:rPr lang="en-US" dirty="0"/>
            </a:br>
            <a:r>
              <a:rPr lang="en-US" dirty="0"/>
              <a:t>Chapter 1 – Getting Started with Android </a:t>
            </a:r>
            <a:r>
              <a:rPr lang="en-US" dirty="0" smtClean="0"/>
              <a:t>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Android and its history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6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Studio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 builds </a:t>
            </a:r>
            <a:r>
              <a:rPr lang="en-US" dirty="0" smtClean="0"/>
              <a:t>evolved</a:t>
            </a:r>
            <a:r>
              <a:rPr lang="en-US" dirty="0"/>
              <a:t>, with </a:t>
            </a:r>
            <a:r>
              <a:rPr lang="en-US" dirty="0" err="1" smtClean="0"/>
              <a:t>Gradle</a:t>
            </a:r>
            <a:endParaRPr lang="en-US" dirty="0" smtClean="0"/>
          </a:p>
          <a:p>
            <a:pPr lvl="1"/>
            <a:r>
              <a:rPr lang="en-US" dirty="0"/>
              <a:t>Create multiple APKs for your Android app with different features using the same project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Manage app dependencies with Maven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Build APKs from Android Studio or the command 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30</a:t>
            </a:fld>
            <a:endParaRPr lang="en-US"/>
          </a:p>
        </p:txBody>
      </p:sp>
      <p:pic>
        <p:nvPicPr>
          <p:cNvPr id="11266" name="Picture 2" descr="http://developer.android.com/images/tools/studio-hero-grad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3240089"/>
            <a:ext cx="495300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318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31</a:t>
            </a:fld>
            <a:endParaRPr lang="en-US"/>
          </a:p>
        </p:txBody>
      </p:sp>
      <p:pic>
        <p:nvPicPr>
          <p:cNvPr id="4098" name="Picture 2" descr="Development process for Android applic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397" y="791015"/>
            <a:ext cx="3755377" cy="601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4667817" y="5320144"/>
            <a:ext cx="1505528" cy="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9" name="Down Arrow 8"/>
          <p:cNvSpPr/>
          <p:nvPr/>
        </p:nvSpPr>
        <p:spPr>
          <a:xfrm>
            <a:off x="5355925" y="5320144"/>
            <a:ext cx="424873" cy="77585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80798" y="5320144"/>
            <a:ext cx="1880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this point on you're on your own</a:t>
            </a:r>
            <a:endParaRPr lang="en-US" dirty="0"/>
          </a:p>
        </p:txBody>
      </p:sp>
      <p:sp>
        <p:nvSpPr>
          <p:cNvPr id="11" name="Right Brace 10"/>
          <p:cNvSpPr/>
          <p:nvPr/>
        </p:nvSpPr>
        <p:spPr>
          <a:xfrm>
            <a:off x="5202774" y="855667"/>
            <a:ext cx="459117" cy="434470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780798" y="2704087"/>
            <a:ext cx="1880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are going to do all of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942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Time Use Workflow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313" y="956917"/>
            <a:ext cx="4115374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88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Android Development</a:t>
            </a:r>
            <a:br>
              <a:rPr lang="en-US" dirty="0"/>
            </a:br>
            <a:r>
              <a:rPr lang="en-US" dirty="0"/>
              <a:t>Chapter 1 – Getting Started with Android Programming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Step 1 - Setting Up Our Development Environment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31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1 - Setting Up Our Development Environment</a:t>
            </a:r>
            <a:br>
              <a:rPr lang="en-US" dirty="0" smtClean="0"/>
            </a:br>
            <a:r>
              <a:rPr lang="en-US" sz="1800" dirty="0" smtClean="0"/>
              <a:t>Installing Java SE</a:t>
            </a: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by installing the latest version of the Java Development Kit</a:t>
            </a:r>
          </a:p>
          <a:p>
            <a:pPr lvl="1"/>
            <a:r>
              <a:rPr lang="en-US" dirty="0"/>
              <a:t>Surf to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www.oracle.com/downloads</a:t>
            </a:r>
            <a:endParaRPr lang="en-US" dirty="0" smtClean="0"/>
          </a:p>
          <a:p>
            <a:pPr lvl="1"/>
            <a:r>
              <a:rPr lang="en-US" dirty="0" smtClean="0"/>
              <a:t>Select </a:t>
            </a:r>
            <a:r>
              <a:rPr lang="en-US" dirty="0"/>
              <a:t>"Java SE" from "Top Downloads"</a:t>
            </a:r>
          </a:p>
          <a:p>
            <a:pPr lvl="1"/>
            <a:r>
              <a:rPr lang="en-US" dirty="0"/>
              <a:t>Select "Java SE" from "Java" downloads</a:t>
            </a:r>
          </a:p>
          <a:p>
            <a:r>
              <a:rPr lang="en-US" dirty="0"/>
              <a:t>Choose the "JDK platform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450" y="2983345"/>
            <a:ext cx="4852550" cy="16155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54" y="3487852"/>
            <a:ext cx="4057838" cy="1797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9011" y="4780171"/>
            <a:ext cx="4677428" cy="165758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7370618" y="3759201"/>
            <a:ext cx="803564" cy="20320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5655" y="3885088"/>
            <a:ext cx="1420089" cy="22509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9" idx="1"/>
            <a:endCxn id="10" idx="3"/>
          </p:cNvCxnSpPr>
          <p:nvPr/>
        </p:nvCxnSpPr>
        <p:spPr>
          <a:xfrm flipH="1">
            <a:off x="1865744" y="3860801"/>
            <a:ext cx="5504874" cy="1368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4920673" y="5025070"/>
            <a:ext cx="1840345" cy="1474043"/>
          </a:xfrm>
          <a:prstGeom prst="roundRect">
            <a:avLst>
              <a:gd name="adj" fmla="val 7895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0" idx="2"/>
            <a:endCxn id="13" idx="1"/>
          </p:cNvCxnSpPr>
          <p:nvPr/>
        </p:nvCxnSpPr>
        <p:spPr>
          <a:xfrm>
            <a:off x="1155700" y="4110182"/>
            <a:ext cx="3764973" cy="16519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397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1 - Setting Up Our Development Environment</a:t>
            </a:r>
            <a:br>
              <a:rPr lang="en-US" dirty="0" smtClean="0"/>
            </a:br>
            <a:r>
              <a:rPr lang="en-US" sz="1800" dirty="0"/>
              <a:t>Installing Java 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latest stable release (x32 or x64) (don't forget to accept the license agreement)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91" y="2842401"/>
            <a:ext cx="6556945" cy="359535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27627" y="6024564"/>
            <a:ext cx="5910117" cy="41318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40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1 - Setting Up Our Development Environment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/>
              <a:t>Installing Java 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the Java JDK before installing Android Studio.</a:t>
            </a:r>
          </a:p>
          <a:p>
            <a:r>
              <a:rPr lang="en-US" dirty="0"/>
              <a:t>Restart your computer (</a:t>
            </a:r>
            <a:r>
              <a:rPr lang="en-US" dirty="0">
                <a:solidFill>
                  <a:srgbClr val="C00000"/>
                </a:solidFill>
              </a:rPr>
              <a:t>!MUST!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36</a:t>
            </a:fld>
            <a:endParaRPr lang="en-US"/>
          </a:p>
        </p:txBody>
      </p:sp>
      <p:pic>
        <p:nvPicPr>
          <p:cNvPr id="5122" name="Picture 2" descr="http://www.nerdlikeyou.com/wp-content/uploads/2013/12/helpdesk-e138660926453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6"/>
          <a:stretch/>
        </p:blipFill>
        <p:spPr bwMode="auto">
          <a:xfrm>
            <a:off x="2152486" y="2475632"/>
            <a:ext cx="4839028" cy="383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768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1 - Setting Up Our Development Environment</a:t>
            </a:r>
            <a:br>
              <a:rPr lang="en-US" dirty="0"/>
            </a:br>
            <a:r>
              <a:rPr lang="en-US" sz="1800" dirty="0"/>
              <a:t>Installing </a:t>
            </a:r>
            <a:r>
              <a:rPr lang="en-US" sz="1800" dirty="0" smtClean="0"/>
              <a:t>Android Studio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download Android </a:t>
            </a:r>
            <a:r>
              <a:rPr lang="en-US" dirty="0"/>
              <a:t>Studio you need to </a:t>
            </a:r>
            <a:r>
              <a:rPr lang="en-US" dirty="0" smtClean="0"/>
              <a:t>surf </a:t>
            </a:r>
            <a:r>
              <a:rPr lang="en-US" dirty="0"/>
              <a:t>to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developer.android.com</a:t>
            </a:r>
            <a:endParaRPr lang="en-US" dirty="0" smtClean="0"/>
          </a:p>
          <a:p>
            <a:r>
              <a:rPr lang="en-US" dirty="0"/>
              <a:t>Click the "Get the SDK</a:t>
            </a:r>
            <a:r>
              <a:rPr lang="en-US" dirty="0" smtClean="0"/>
              <a:t>"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Next choose "Download Android Studio"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086" y="2404838"/>
            <a:ext cx="4443696" cy="8280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475183" y="2639197"/>
            <a:ext cx="1189182" cy="34414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762" y="3684831"/>
            <a:ext cx="5339419" cy="2752921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937327" y="5580978"/>
            <a:ext cx="1904999" cy="63509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7" idx="2"/>
            <a:endCxn id="10" idx="0"/>
          </p:cNvCxnSpPr>
          <p:nvPr/>
        </p:nvCxnSpPr>
        <p:spPr>
          <a:xfrm flipH="1">
            <a:off x="2889827" y="2983344"/>
            <a:ext cx="1179947" cy="2597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01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1 - Setting Up Our Development Environment</a:t>
            </a:r>
            <a:br>
              <a:rPr lang="en-US" dirty="0"/>
            </a:br>
            <a:r>
              <a:rPr lang="en-US" sz="1800" dirty="0"/>
              <a:t>Installing Android Studio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 the license agreement and click "Download"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606" y="2546610"/>
            <a:ext cx="5029589" cy="381068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733606" y="6013146"/>
            <a:ext cx="1665376" cy="29558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733606" y="5745018"/>
            <a:ext cx="2607485" cy="21243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1 - Setting Up Our Development Environment</a:t>
            </a:r>
            <a:br>
              <a:rPr lang="en-US" dirty="0"/>
            </a:br>
            <a:r>
              <a:rPr lang="en-US" sz="1800" dirty="0"/>
              <a:t>Installing Android 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Android Studio (Next -&gt; Next -&gt; .... -&gt; Finish)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63" y="2358237"/>
            <a:ext cx="4647593" cy="342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89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– The Mobile Operating System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 is a mobile operating system</a:t>
            </a:r>
          </a:p>
          <a:p>
            <a:pPr lvl="1"/>
            <a:r>
              <a:rPr lang="en-US" dirty="0" smtClean="0"/>
              <a:t>Based on the Linux kernel (version 2.6)</a:t>
            </a:r>
          </a:p>
          <a:p>
            <a:r>
              <a:rPr lang="en-US" dirty="0" smtClean="0"/>
              <a:t>Originally developed by a startup company called Android </a:t>
            </a:r>
            <a:r>
              <a:rPr lang="en-US" dirty="0" err="1" smtClean="0"/>
              <a:t>inc.</a:t>
            </a:r>
            <a:endParaRPr lang="en-US" dirty="0" smtClean="0"/>
          </a:p>
          <a:p>
            <a:r>
              <a:rPr lang="en-US" dirty="0" smtClean="0"/>
              <a:t>Bought by Google in 2005</a:t>
            </a:r>
          </a:p>
          <a:p>
            <a:r>
              <a:rPr lang="en-US" dirty="0" smtClean="0"/>
              <a:t>Released under the open source Apache License</a:t>
            </a:r>
          </a:p>
          <a:p>
            <a:endParaRPr lang="en-US" dirty="0"/>
          </a:p>
          <a:p>
            <a:r>
              <a:rPr lang="en-US" dirty="0" smtClean="0"/>
              <a:t>Manufacturer’s such as Motorola and Sony Ericsson saw Android as a replacement for their own mobile OS’s</a:t>
            </a:r>
          </a:p>
          <a:p>
            <a:r>
              <a:rPr lang="en-US" dirty="0" smtClean="0"/>
              <a:t>Main advantage is that Android offers a unified approach to application development</a:t>
            </a:r>
          </a:p>
          <a:p>
            <a:pPr lvl="1"/>
            <a:r>
              <a:rPr lang="en-US" dirty="0" smtClean="0"/>
              <a:t>Developers only need to develop for Android and their app should run on numerous Android devices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8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1 - Setting Up Our Development Environment</a:t>
            </a:r>
            <a:br>
              <a:rPr lang="en-US" dirty="0"/>
            </a:br>
            <a:r>
              <a:rPr lang="en-US" sz="1800" dirty="0"/>
              <a:t>Installing Android Development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Launch Android Studio</a:t>
            </a:r>
          </a:p>
          <a:p>
            <a:pPr lvl="1"/>
            <a:r>
              <a:rPr lang="en-US" dirty="0" smtClean="0"/>
              <a:t>Choose "Configure" </a:t>
            </a:r>
          </a:p>
          <a:p>
            <a:pPr lvl="1"/>
            <a:r>
              <a:rPr lang="en-US" dirty="0" smtClean="0"/>
              <a:t>Next pick "SDK Manager" to install Android SDK's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40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76" y="3008010"/>
            <a:ext cx="3883868" cy="338328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1280840" y="5539416"/>
            <a:ext cx="769634" cy="31644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57" y="3008010"/>
            <a:ext cx="3883867" cy="338328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stCxn id="14" idx="3"/>
          </p:cNvCxnSpPr>
          <p:nvPr/>
        </p:nvCxnSpPr>
        <p:spPr>
          <a:xfrm flipV="1">
            <a:off x="2050474" y="4169018"/>
            <a:ext cx="3842616" cy="15286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5893090" y="4010798"/>
            <a:ext cx="970971" cy="31644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3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1 - Setting Up Our Development Environment</a:t>
            </a:r>
            <a:br>
              <a:rPr lang="en-US" dirty="0"/>
            </a:br>
            <a:r>
              <a:rPr lang="en-US" sz="1800" dirty="0"/>
              <a:t>Installing Android Development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Android 5.1.1 (API level 22)</a:t>
            </a:r>
          </a:p>
          <a:p>
            <a:pPr lvl="1"/>
            <a:r>
              <a:rPr lang="en-US" dirty="0" smtClean="0"/>
              <a:t>Select "Android 5.1.1"</a:t>
            </a:r>
          </a:p>
          <a:p>
            <a:pPr lvl="1"/>
            <a:r>
              <a:rPr lang="en-US" dirty="0" smtClean="0"/>
              <a:t>Hit "Apply"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41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09" y="2332163"/>
            <a:ext cx="6677891" cy="4525837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4341382" y="3835474"/>
            <a:ext cx="2512000" cy="17310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139493" y="6536588"/>
            <a:ext cx="478031" cy="30632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26" idx="2"/>
            <a:endCxn id="27" idx="1"/>
          </p:cNvCxnSpPr>
          <p:nvPr/>
        </p:nvCxnSpPr>
        <p:spPr>
          <a:xfrm>
            <a:off x="5597382" y="4008581"/>
            <a:ext cx="2542111" cy="2681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414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1 - Setting Up Our Development Environment</a:t>
            </a:r>
            <a:br>
              <a:rPr lang="en-US" dirty="0"/>
            </a:br>
            <a:r>
              <a:rPr lang="en-US" sz="1800" dirty="0"/>
              <a:t>Installing Android Development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Wait for the download and installer to finish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44041"/>
            <a:ext cx="6690126" cy="423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808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1 - Setting Up Our Development Environment</a:t>
            </a:r>
            <a:br>
              <a:rPr lang="en-US" dirty="0"/>
            </a:br>
            <a:r>
              <a:rPr lang="en-US" sz="1800" dirty="0"/>
              <a:t>Installing </a:t>
            </a:r>
            <a:r>
              <a:rPr lang="en-US" sz="1800" dirty="0" smtClean="0"/>
              <a:t>Intel x86 Emulator Accelerator (HAXM Installer)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Emulator Accelerator</a:t>
            </a:r>
          </a:p>
          <a:p>
            <a:pPr lvl="1"/>
            <a:r>
              <a:rPr lang="en-US" dirty="0" smtClean="0"/>
              <a:t>Select the SDK Tools Tab</a:t>
            </a:r>
          </a:p>
          <a:p>
            <a:pPr lvl="1"/>
            <a:r>
              <a:rPr lang="en-US" dirty="0" smtClean="0"/>
              <a:t>Check "</a:t>
            </a:r>
            <a:r>
              <a:rPr lang="sv-SE" dirty="0"/>
              <a:t>Installing Intel x86 Emulator Accelerator (HAXM Installer</a:t>
            </a:r>
            <a:r>
              <a:rPr lang="sv-SE" dirty="0" smtClean="0"/>
              <a:t>)"</a:t>
            </a:r>
          </a:p>
          <a:p>
            <a:pPr lvl="1"/>
            <a:r>
              <a:rPr lang="sv-SE" dirty="0" smtClean="0"/>
              <a:t>Select "Apply"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426" y="2623126"/>
            <a:ext cx="6248574" cy="423487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646182" y="5283200"/>
            <a:ext cx="2576654" cy="17549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192655" y="6585526"/>
            <a:ext cx="461814" cy="229679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2"/>
            <a:endCxn id="11" idx="1"/>
          </p:cNvCxnSpPr>
          <p:nvPr/>
        </p:nvCxnSpPr>
        <p:spPr>
          <a:xfrm>
            <a:off x="5934509" y="5458691"/>
            <a:ext cx="2258146" cy="12416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4812437" y="3301858"/>
            <a:ext cx="480000" cy="23567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0" idx="0"/>
          </p:cNvCxnSpPr>
          <p:nvPr/>
        </p:nvCxnSpPr>
        <p:spPr>
          <a:xfrm>
            <a:off x="5052437" y="3537528"/>
            <a:ext cx="882072" cy="17456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992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1 - Setting Up Our Development Environment</a:t>
            </a:r>
            <a:br>
              <a:rPr lang="en-US" dirty="0"/>
            </a:br>
            <a:r>
              <a:rPr lang="en-US" sz="1800" dirty="0"/>
              <a:t>Installing Intel x86 Emulator Accelerator (HAXM Installer)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Wait for the download and installer to finish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78" y="2033154"/>
            <a:ext cx="6976673" cy="440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77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Android Development</a:t>
            </a:r>
            <a:br>
              <a:rPr lang="en-US" dirty="0"/>
            </a:br>
            <a:r>
              <a:rPr lang="en-US" dirty="0"/>
              <a:t>Chapter 1 – Getting Started with Android Programming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Step 2 - Create a Hello World Application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68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2 - Create a Hello World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Android Studio</a:t>
            </a:r>
          </a:p>
          <a:p>
            <a:r>
              <a:rPr lang="en-US" dirty="0" smtClean="0"/>
              <a:t>Select "start a new Android Studio project"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331" y="2443602"/>
            <a:ext cx="4585121" cy="399415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58836" y="3711399"/>
            <a:ext cx="1773382" cy="29718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45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2 - Create a Hello World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API 22 (Android 5.1)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47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196" y="1994214"/>
            <a:ext cx="4504459" cy="4807391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269671" y="3843900"/>
            <a:ext cx="3315856" cy="28475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86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2 - Create a Hello World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Next make sure to select the "Empty Activity" template</a:t>
            </a:r>
          </a:p>
          <a:p>
            <a:r>
              <a:rPr lang="en-US" dirty="0" smtClean="0"/>
              <a:t>You can think of an activity as a graphical window shown to the user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513" y="2404636"/>
            <a:ext cx="3778974" cy="403311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15344" y="3132700"/>
            <a:ext cx="1446143" cy="131922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97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2 - Create a Hello World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 the activity a name</a:t>
            </a:r>
          </a:p>
          <a:p>
            <a:pPr lvl="1"/>
            <a:r>
              <a:rPr lang="en-US" dirty="0" smtClean="0"/>
              <a:t>Leave the name for the main activity as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432" y="2395404"/>
            <a:ext cx="3787624" cy="404234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551053" y="6126165"/>
            <a:ext cx="508003" cy="31158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33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Smartphones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Tablets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e-book readers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Watches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TVs</a:t>
            </a:r>
            <a:endParaRPr lang="en-US" dirty="0"/>
          </a:p>
        </p:txBody>
      </p:sp>
      <p:pic>
        <p:nvPicPr>
          <p:cNvPr id="3074" name="Picture 2" descr="http://lunar.thegamez.net/androidweb/android-smartphone/htc-incredible-s-android-smartphone-102cm-4-zoll-display-1500x15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34" y="84613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cdn1.tnwcdn.com/wp-content/blogs.dir/1/files/2013/05/Acer_iconia_A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108" y="1497263"/>
            <a:ext cx="242451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android-devices.net/wp-content/uploads/2010/05/pandigital-ebook-read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874" y="2857502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3g.co.uk/g_phones/large/im-watch-the-luxury-android-smartwatc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38" y="3771902"/>
            <a:ext cx="279918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theinquirer.net/IMG/654/258654/kogan-android-smart-3d-tv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431" y="4686302"/>
            <a:ext cx="273488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2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2 - Create a Hello World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project should open now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50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3" y="1990738"/>
            <a:ext cx="7903974" cy="481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52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Android Development</a:t>
            </a:r>
            <a:br>
              <a:rPr lang="en-US" dirty="0"/>
            </a:br>
            <a:r>
              <a:rPr lang="en-US" dirty="0"/>
              <a:t>Chapter 1 – Getting Started with Android Programming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Step </a:t>
            </a:r>
            <a:r>
              <a:rPr lang="en-US" dirty="0" smtClean="0"/>
              <a:t>3 </a:t>
            </a:r>
            <a:r>
              <a:rPr lang="en-US" dirty="0"/>
              <a:t>- Creating an Android Virtual Device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475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3 - Creating </a:t>
            </a:r>
            <a:r>
              <a:rPr lang="en-US" dirty="0"/>
              <a:t>an Android Virtual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 applications may be run on a real device or on the Android Emulator, which ships with the Android SDK</a:t>
            </a:r>
            <a:r>
              <a:rPr lang="en-US" dirty="0" smtClean="0"/>
              <a:t>.</a:t>
            </a:r>
          </a:p>
          <a:p>
            <a:r>
              <a:rPr lang="en-US" dirty="0" smtClean="0"/>
              <a:t>Let's create an Android Virtual Device (AVD)</a:t>
            </a:r>
          </a:p>
          <a:p>
            <a:r>
              <a:rPr lang="en-US" dirty="0" smtClean="0"/>
              <a:t>Go to "Tools" =&gt; "Android" =&gt; "AVD Manager"</a:t>
            </a:r>
          </a:p>
          <a:p>
            <a:r>
              <a:rPr lang="en-US" dirty="0"/>
              <a:t>Click "Create Virtual Device </a:t>
            </a:r>
            <a:r>
              <a:rPr lang="en-US" dirty="0" smtClean="0"/>
              <a:t>…"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45" y="3476820"/>
            <a:ext cx="7070148" cy="296093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40145" y="6003643"/>
            <a:ext cx="1570183" cy="434109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05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3 - Creating </a:t>
            </a:r>
            <a:r>
              <a:rPr lang="en-US" dirty="0"/>
              <a:t>an Android Virtual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"New Hardware Profile"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38" y="2047747"/>
            <a:ext cx="7814323" cy="458340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64838" y="5809673"/>
            <a:ext cx="1136254" cy="32573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56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3 - Creating </a:t>
            </a:r>
            <a:r>
              <a:rPr lang="en-US" dirty="0"/>
              <a:t>an Android Virtual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Let's create a profile for the Huawei P8 Lite</a:t>
            </a:r>
          </a:p>
          <a:p>
            <a:pPr lvl="1"/>
            <a:r>
              <a:rPr lang="en-US" dirty="0" err="1" smtClean="0"/>
              <a:t>Screensize</a:t>
            </a:r>
            <a:r>
              <a:rPr lang="en-US" dirty="0" smtClean="0"/>
              <a:t> = 5 inch</a:t>
            </a:r>
          </a:p>
          <a:p>
            <a:pPr lvl="1"/>
            <a:r>
              <a:rPr lang="en-US" dirty="0" smtClean="0"/>
              <a:t>Resolution = 720 x 1280</a:t>
            </a:r>
          </a:p>
          <a:p>
            <a:pPr lvl="1"/>
            <a:r>
              <a:rPr lang="en-US" dirty="0" smtClean="0"/>
              <a:t>RAM = 2GB</a:t>
            </a:r>
          </a:p>
          <a:p>
            <a:pPr lvl="1"/>
            <a:endParaRPr lang="en-US" dirty="0"/>
          </a:p>
          <a:p>
            <a:r>
              <a:rPr lang="en-US" dirty="0" smtClean="0"/>
              <a:t>Click "OK"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527" y="1971725"/>
            <a:ext cx="5098473" cy="488627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996692" y="3241964"/>
            <a:ext cx="1653490" cy="59112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686800" y="6567055"/>
            <a:ext cx="392545" cy="27237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2"/>
            <a:endCxn id="10" idx="0"/>
          </p:cNvCxnSpPr>
          <p:nvPr/>
        </p:nvCxnSpPr>
        <p:spPr>
          <a:xfrm>
            <a:off x="5823437" y="3833091"/>
            <a:ext cx="3059636" cy="27339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5071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3 - Creating </a:t>
            </a:r>
            <a:r>
              <a:rPr lang="en-US" dirty="0"/>
              <a:t>an Android Virtual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your new hardware profile and click "Next"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09" y="2112970"/>
            <a:ext cx="7373399" cy="432478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533055" y="4202545"/>
            <a:ext cx="3925635" cy="34174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502400" y="6096007"/>
            <a:ext cx="577272" cy="34174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2"/>
            <a:endCxn id="10" idx="0"/>
          </p:cNvCxnSpPr>
          <p:nvPr/>
        </p:nvCxnSpPr>
        <p:spPr>
          <a:xfrm>
            <a:off x="3495873" y="4544290"/>
            <a:ext cx="3295163" cy="1551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8720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3 - Creating an Android Virtual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the Android version you want to run on your AVD and hit "Next"</a:t>
            </a:r>
          </a:p>
          <a:p>
            <a:pPr lvl="1"/>
            <a:r>
              <a:rPr lang="en-US" dirty="0" smtClean="0"/>
              <a:t>In our case Android 5.1 (API 22)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76" y="2373746"/>
            <a:ext cx="6478357" cy="416776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119476" y="3491347"/>
            <a:ext cx="4145251" cy="25861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61781" y="6234545"/>
            <a:ext cx="486801" cy="23336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2"/>
            <a:endCxn id="7" idx="0"/>
          </p:cNvCxnSpPr>
          <p:nvPr/>
        </p:nvCxnSpPr>
        <p:spPr>
          <a:xfrm>
            <a:off x="3192102" y="3749964"/>
            <a:ext cx="3113080" cy="24845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0434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3 - Creating an Android Virtual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Leave the default settings and hit "Finish"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58" y="1994613"/>
            <a:ext cx="6013883" cy="473653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957708" y="6403893"/>
            <a:ext cx="542219" cy="25552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463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3 - Creating an Android Virtual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new AVD should appear in the list</a:t>
            </a:r>
          </a:p>
          <a:p>
            <a:pPr lvl="1"/>
            <a:r>
              <a:rPr lang="en-US" dirty="0" smtClean="0"/>
              <a:t>Close the AVD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29" y="2999227"/>
            <a:ext cx="8210550" cy="343852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69345" y="4462964"/>
            <a:ext cx="7986728" cy="41016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937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Android Development</a:t>
            </a:r>
            <a:br>
              <a:rPr lang="en-US" dirty="0"/>
            </a:br>
            <a:r>
              <a:rPr lang="en-US" dirty="0"/>
              <a:t>Chapter 1 – Getting Started with Android Programming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Step </a:t>
            </a:r>
            <a:r>
              <a:rPr lang="en-US" dirty="0" smtClean="0"/>
              <a:t>4 - Run Your Application on the AVD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27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Versions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870004" y="5435029"/>
            <a:ext cx="1273996" cy="10685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988138"/>
            <a:ext cx="6772275" cy="57054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5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4 - Run Your Application on the </a:t>
            </a:r>
            <a:r>
              <a:rPr lang="en-US" dirty="0" smtClean="0"/>
              <a:t>AVD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green play button to run your 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71" y="1969407"/>
            <a:ext cx="8051800" cy="488859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900219" y="2290619"/>
            <a:ext cx="951345" cy="10529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7279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4 - Run Your Application on the AVD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"Device Chooser" should appear</a:t>
            </a:r>
          </a:p>
          <a:p>
            <a:pPr lvl="1"/>
            <a:r>
              <a:rPr lang="en-US" dirty="0" smtClean="0"/>
              <a:t>Select your custom virtual device from the dropdown and click "OK"</a:t>
            </a:r>
          </a:p>
          <a:p>
            <a:pPr lvl="1"/>
            <a:r>
              <a:rPr lang="en-US" dirty="0" smtClean="0"/>
              <a:t>Next time you can choose the AVD from the running devices if you don't close the AVD between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589" y="2979458"/>
            <a:ext cx="4434083" cy="353341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484583" y="5275765"/>
            <a:ext cx="4341089" cy="50620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080000" y="6186346"/>
            <a:ext cx="572656" cy="24476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2"/>
            <a:endCxn id="7" idx="0"/>
          </p:cNvCxnSpPr>
          <p:nvPr/>
        </p:nvCxnSpPr>
        <p:spPr>
          <a:xfrm>
            <a:off x="4655128" y="5781965"/>
            <a:ext cx="711200" cy="4043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9108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4 - Run Your Application on the AVD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AVD should start and your application should show</a:t>
            </a:r>
          </a:p>
          <a:p>
            <a:pPr lvl="1"/>
            <a:r>
              <a:rPr lang="en-US" dirty="0" smtClean="0"/>
              <a:t>You may need to swipe up to see your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62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17765"/>
            <a:ext cx="2980432" cy="4102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0" y="2414209"/>
            <a:ext cx="2983016" cy="41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598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Android Development</a:t>
            </a:r>
            <a:br>
              <a:rPr lang="en-US" dirty="0"/>
            </a:br>
            <a:r>
              <a:rPr lang="en-US" dirty="0"/>
              <a:t>Chapter 1 – Getting Started with Android Programming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Anatomy of an Android Application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4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Fundamentals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 </a:t>
            </a:r>
            <a:r>
              <a:rPr lang="en-US" dirty="0" smtClean="0"/>
              <a:t>Language</a:t>
            </a:r>
          </a:p>
          <a:p>
            <a:pPr lvl="1"/>
            <a:r>
              <a:rPr lang="en-US" dirty="0" smtClean="0"/>
              <a:t>Java</a:t>
            </a:r>
            <a:endParaRPr lang="en-US" dirty="0"/>
          </a:p>
          <a:p>
            <a:pPr lvl="1"/>
            <a:r>
              <a:rPr lang="en-US" dirty="0"/>
              <a:t>Android SDK tools compile the code into an Android package, an archive file with an .</a:t>
            </a:r>
            <a:r>
              <a:rPr lang="en-US" dirty="0" err="1"/>
              <a:t>apk</a:t>
            </a:r>
            <a:r>
              <a:rPr lang="en-US" dirty="0"/>
              <a:t> suffix</a:t>
            </a:r>
          </a:p>
          <a:p>
            <a:endParaRPr lang="en-US" dirty="0" smtClean="0"/>
          </a:p>
          <a:p>
            <a:r>
              <a:rPr lang="en-US" dirty="0" smtClean="0"/>
              <a:t>Security </a:t>
            </a:r>
            <a:r>
              <a:rPr lang="en-US" dirty="0"/>
              <a:t>sandbox</a:t>
            </a:r>
          </a:p>
          <a:p>
            <a:pPr lvl="1"/>
            <a:r>
              <a:rPr lang="en-US" dirty="0"/>
              <a:t>Each application has a unique Linux user ID</a:t>
            </a:r>
          </a:p>
          <a:p>
            <a:pPr lvl="1"/>
            <a:r>
              <a:rPr lang="en-US" dirty="0"/>
              <a:t>Each process has its own virtual machine (VM)</a:t>
            </a:r>
          </a:p>
          <a:p>
            <a:pPr lvl="1"/>
            <a:r>
              <a:rPr lang="en-US" dirty="0"/>
              <a:t>Every application runs in its own Linux </a:t>
            </a:r>
            <a:r>
              <a:rPr lang="en-US" dirty="0" smtClean="0"/>
              <a:t>process</a:t>
            </a:r>
          </a:p>
          <a:p>
            <a:pPr lvl="1"/>
            <a:endParaRPr lang="en-US" dirty="0"/>
          </a:p>
          <a:p>
            <a:r>
              <a:rPr lang="en-US" dirty="0"/>
              <a:t>Principle of least </a:t>
            </a:r>
            <a:r>
              <a:rPr lang="en-US" dirty="0" smtClean="0"/>
              <a:t>privilege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application, has access only to the components that it requires to do its work and no more</a:t>
            </a:r>
            <a:r>
              <a:rPr lang="en-US" dirty="0" smtClean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269" y="3211416"/>
            <a:ext cx="3097836" cy="145148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4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an Android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5611091" cy="4525963"/>
          </a:xfrm>
        </p:spPr>
        <p:txBody>
          <a:bodyPr/>
          <a:lstStyle/>
          <a:p>
            <a:r>
              <a:rPr lang="en-US" dirty="0" smtClean="0"/>
              <a:t>Show project pane by selecting "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Project</a:t>
            </a:r>
            <a:r>
              <a:rPr lang="en-US" dirty="0" smtClean="0"/>
              <a:t>" on left side</a:t>
            </a:r>
          </a:p>
          <a:p>
            <a:r>
              <a:rPr lang="en-US" dirty="0" smtClean="0"/>
              <a:t>Make sure to select the "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Android</a:t>
            </a:r>
            <a:r>
              <a:rPr lang="en-US" dirty="0" smtClean="0"/>
              <a:t>" view</a:t>
            </a:r>
          </a:p>
          <a:p>
            <a:endParaRPr lang="en-US" dirty="0"/>
          </a:p>
          <a:p>
            <a:r>
              <a:rPr lang="en-US" dirty="0"/>
              <a:t>The Android project view in Android Studio shows a </a:t>
            </a:r>
            <a:r>
              <a:rPr lang="en-US" dirty="0">
                <a:solidFill>
                  <a:srgbClr val="0070C0"/>
                </a:solidFill>
              </a:rPr>
              <a:t>flattened version </a:t>
            </a:r>
            <a:r>
              <a:rPr lang="en-US" dirty="0"/>
              <a:t>of your project's structure that provides quick access to the </a:t>
            </a:r>
            <a:r>
              <a:rPr lang="en-US" dirty="0">
                <a:solidFill>
                  <a:srgbClr val="0070C0"/>
                </a:solidFill>
              </a:rPr>
              <a:t>key source files </a:t>
            </a:r>
            <a:r>
              <a:rPr lang="en-US" dirty="0"/>
              <a:t>of Android </a:t>
            </a:r>
            <a:r>
              <a:rPr lang="en-US" dirty="0" smtClean="0"/>
              <a:t>projects</a:t>
            </a:r>
          </a:p>
          <a:p>
            <a:pPr lvl="1"/>
            <a:r>
              <a:rPr lang="en-US" dirty="0"/>
              <a:t>Do note that the project structure on disk differs from this representation.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653" y="1558531"/>
            <a:ext cx="2953162" cy="493463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068292" y="1558531"/>
            <a:ext cx="350981" cy="86139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419274" y="1483029"/>
            <a:ext cx="1071418" cy="38271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477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an Android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the top level we find the following elements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manifests</a:t>
            </a:r>
          </a:p>
          <a:p>
            <a:pPr lvl="2"/>
            <a:r>
              <a:rPr lang="en-US" dirty="0" smtClean="0"/>
              <a:t>Manifest files</a:t>
            </a:r>
          </a:p>
          <a:p>
            <a:pPr lvl="3"/>
            <a:r>
              <a:rPr lang="en-US" dirty="0" smtClean="0"/>
              <a:t>Control files </a:t>
            </a:r>
            <a:r>
              <a:rPr lang="en-US" dirty="0"/>
              <a:t>that describes the nature of the application and each of its </a:t>
            </a:r>
            <a:r>
              <a:rPr lang="en-US" dirty="0" smtClean="0"/>
              <a:t>components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java</a:t>
            </a:r>
          </a:p>
          <a:p>
            <a:pPr lvl="2"/>
            <a:r>
              <a:rPr lang="fr-FR" dirty="0" err="1"/>
              <a:t>Contains</a:t>
            </a:r>
            <a:r>
              <a:rPr lang="fr-FR" dirty="0"/>
              <a:t> the </a:t>
            </a:r>
            <a:r>
              <a:rPr lang="fr-FR" dirty="0">
                <a:solidFill>
                  <a:srgbClr val="0070C0"/>
                </a:solidFill>
              </a:rPr>
              <a:t>java source code </a:t>
            </a:r>
            <a:r>
              <a:rPr lang="fr-FR" dirty="0" smtClean="0"/>
              <a:t>files</a:t>
            </a:r>
            <a:endParaRPr lang="fr-FR" dirty="0"/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res</a:t>
            </a:r>
            <a:endParaRPr lang="en-US" dirty="0">
              <a:solidFill>
                <a:srgbClr val="00B050"/>
              </a:solidFill>
            </a:endParaRPr>
          </a:p>
          <a:p>
            <a:pPr lvl="2"/>
            <a:r>
              <a:rPr lang="en-US" dirty="0"/>
              <a:t>Contains all the resource files used in the application such as </a:t>
            </a:r>
            <a:r>
              <a:rPr lang="en-US" dirty="0">
                <a:solidFill>
                  <a:srgbClr val="0070C0"/>
                </a:solidFill>
              </a:rPr>
              <a:t>images </a:t>
            </a:r>
            <a:r>
              <a:rPr lang="en-US" dirty="0"/>
              <a:t>(multiple resolutions), </a:t>
            </a:r>
            <a:r>
              <a:rPr lang="en-US" dirty="0">
                <a:solidFill>
                  <a:srgbClr val="0070C0"/>
                </a:solidFill>
              </a:rPr>
              <a:t>GUI layout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string </a:t>
            </a:r>
            <a:r>
              <a:rPr lang="en-US" dirty="0" smtClean="0">
                <a:solidFill>
                  <a:srgbClr val="0070C0"/>
                </a:solidFill>
              </a:rPr>
              <a:t>literals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891" y="167805"/>
            <a:ext cx="3380509" cy="112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045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an Android </a:t>
            </a:r>
            <a:r>
              <a:rPr lang="en-US" dirty="0" smtClean="0"/>
              <a:t>Application</a:t>
            </a:r>
            <a:br>
              <a:rPr lang="en-US" dirty="0" smtClean="0"/>
            </a:br>
            <a:r>
              <a:rPr lang="en-US" sz="1800" dirty="0" smtClean="0"/>
              <a:t>Manifests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AndroidManifest.xml</a:t>
            </a:r>
          </a:p>
          <a:p>
            <a:pPr lvl="1"/>
            <a:r>
              <a:rPr lang="en-US" dirty="0" smtClean="0"/>
              <a:t>This is the control </a:t>
            </a:r>
            <a:r>
              <a:rPr lang="en-US" dirty="0"/>
              <a:t>file that describes the nature of the application and each of its </a:t>
            </a:r>
            <a:r>
              <a:rPr lang="en-US" dirty="0" smtClean="0"/>
              <a:t>components.</a:t>
            </a:r>
          </a:p>
          <a:p>
            <a:pPr lvl="1"/>
            <a:r>
              <a:rPr lang="en-US" dirty="0" smtClean="0"/>
              <a:t>It describes</a:t>
            </a:r>
          </a:p>
          <a:p>
            <a:pPr lvl="2"/>
            <a:r>
              <a:rPr lang="en-US" dirty="0" smtClean="0"/>
              <a:t>certain qualities about the </a:t>
            </a:r>
            <a:r>
              <a:rPr lang="en-US" dirty="0" smtClean="0">
                <a:solidFill>
                  <a:srgbClr val="0070C0"/>
                </a:solidFill>
              </a:rPr>
              <a:t>activities</a:t>
            </a:r>
            <a:r>
              <a:rPr lang="en-US" dirty="0" smtClean="0"/>
              <a:t>, services, </a:t>
            </a:r>
            <a:r>
              <a:rPr lang="en-US" dirty="0" smtClean="0">
                <a:solidFill>
                  <a:srgbClr val="0070C0"/>
                </a:solidFill>
              </a:rPr>
              <a:t>intent</a:t>
            </a:r>
            <a:r>
              <a:rPr lang="en-US" dirty="0" smtClean="0"/>
              <a:t> receivers, and content providers;</a:t>
            </a:r>
          </a:p>
          <a:p>
            <a:pPr lvl="2"/>
            <a:r>
              <a:rPr lang="en-US" dirty="0" smtClean="0"/>
              <a:t>what </a:t>
            </a:r>
            <a:r>
              <a:rPr lang="en-US" dirty="0" smtClean="0">
                <a:solidFill>
                  <a:srgbClr val="0070C0"/>
                </a:solidFill>
              </a:rPr>
              <a:t>permissions</a:t>
            </a:r>
            <a:r>
              <a:rPr lang="en-US" dirty="0" smtClean="0"/>
              <a:t> are requested;</a:t>
            </a:r>
          </a:p>
          <a:p>
            <a:pPr lvl="2"/>
            <a:r>
              <a:rPr lang="en-US" dirty="0" smtClean="0"/>
              <a:t>what </a:t>
            </a:r>
            <a:r>
              <a:rPr lang="en-US" dirty="0" smtClean="0">
                <a:solidFill>
                  <a:srgbClr val="0070C0"/>
                </a:solidFill>
              </a:rPr>
              <a:t>external libraries</a:t>
            </a:r>
            <a:r>
              <a:rPr lang="en-US" dirty="0" smtClean="0"/>
              <a:t> are needed;</a:t>
            </a:r>
          </a:p>
          <a:p>
            <a:pPr lvl="2"/>
            <a:r>
              <a:rPr lang="en-US" dirty="0" smtClean="0"/>
              <a:t>what </a:t>
            </a:r>
            <a:r>
              <a:rPr lang="en-US" dirty="0" smtClean="0">
                <a:solidFill>
                  <a:srgbClr val="0070C0"/>
                </a:solidFill>
              </a:rPr>
              <a:t>device features</a:t>
            </a:r>
            <a:r>
              <a:rPr lang="en-US" dirty="0" smtClean="0"/>
              <a:t> are required,</a:t>
            </a:r>
          </a:p>
          <a:p>
            <a:pPr lvl="2"/>
            <a:r>
              <a:rPr lang="en-US" dirty="0" smtClean="0"/>
              <a:t>what </a:t>
            </a:r>
            <a:r>
              <a:rPr lang="en-US" dirty="0" smtClean="0">
                <a:solidFill>
                  <a:srgbClr val="0070C0"/>
                </a:solidFill>
              </a:rPr>
              <a:t>API Levels</a:t>
            </a:r>
            <a:r>
              <a:rPr lang="en-US" dirty="0" smtClean="0"/>
              <a:t> are supported or required;</a:t>
            </a:r>
          </a:p>
          <a:p>
            <a:pPr lvl="2"/>
            <a:r>
              <a:rPr lang="en-US" dirty="0"/>
              <a:t>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entry point of the application</a:t>
            </a:r>
            <a:r>
              <a:rPr lang="en-US" dirty="0"/>
              <a:t>, defined inside an intent-filter. This defines how to application can be started and what the entry point is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Cfr</a:t>
            </a:r>
            <a:r>
              <a:rPr lang="en-US" dirty="0"/>
              <a:t>.: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developer.android.com/guide/topics/manifest/manifest-intro.html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884" y="274638"/>
            <a:ext cx="3553321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629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an Android Application</a:t>
            </a:r>
            <a:br>
              <a:rPr lang="en-US" dirty="0"/>
            </a:br>
            <a:r>
              <a:rPr lang="en-US" sz="1800" dirty="0" smtClean="0"/>
              <a:t>AndroidManifests.xml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1" y="1976192"/>
            <a:ext cx="8935697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976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an Android Application</a:t>
            </a:r>
            <a:br>
              <a:rPr lang="en-US" dirty="0"/>
            </a:br>
            <a:r>
              <a:rPr lang="en-US" sz="1800" dirty="0" smtClean="0"/>
              <a:t>Java Source Code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</a:t>
            </a:r>
            <a:r>
              <a:rPr lang="en-US" dirty="0" smtClean="0">
                <a:solidFill>
                  <a:srgbClr val="0070C0"/>
                </a:solidFill>
              </a:rPr>
              <a:t>java</a:t>
            </a:r>
            <a:r>
              <a:rPr lang="en-US" dirty="0" smtClean="0"/>
              <a:t> element you find all the </a:t>
            </a:r>
            <a:r>
              <a:rPr lang="en-US" dirty="0" smtClean="0">
                <a:solidFill>
                  <a:srgbClr val="0070C0"/>
                </a:solidFill>
              </a:rPr>
              <a:t>source code packages </a:t>
            </a:r>
            <a:r>
              <a:rPr lang="en-US" dirty="0" smtClean="0"/>
              <a:t>and their included source code files</a:t>
            </a:r>
          </a:p>
          <a:p>
            <a:pPr lvl="1"/>
            <a:r>
              <a:rPr lang="en-US" dirty="0" smtClean="0"/>
              <a:t>In this app we find the "</a:t>
            </a:r>
            <a:r>
              <a:rPr lang="en-US" dirty="0" smtClean="0">
                <a:solidFill>
                  <a:srgbClr val="00B050"/>
                </a:solidFill>
              </a:rPr>
              <a:t>MainActivity.java</a:t>
            </a:r>
            <a:r>
              <a:rPr lang="en-US" dirty="0" smtClean="0"/>
              <a:t>" source code file</a:t>
            </a:r>
          </a:p>
          <a:p>
            <a:pPr lvl="2"/>
            <a:r>
              <a:rPr lang="en-US" dirty="0" smtClean="0"/>
              <a:t>Note that in the Android project view the extension is not shown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63" y="3329686"/>
            <a:ext cx="7697274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62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Versions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https://upload.wikimedia.org/wikipedia/commons/thumb/e/ee/Android_historical_version_distribution_-_vector.svg/1381px-Android_historical_version_distribution_-_vector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" y="1417638"/>
            <a:ext cx="8886825" cy="426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2344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an Android Application</a:t>
            </a:r>
            <a:br>
              <a:rPr lang="en-US" dirty="0" smtClean="0"/>
            </a:br>
            <a:r>
              <a:rPr lang="en-US" sz="1800" dirty="0" smtClean="0"/>
              <a:t>Resources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00B050"/>
                </a:solidFill>
              </a:rPr>
              <a:t>res</a:t>
            </a:r>
            <a:r>
              <a:rPr lang="en-US" dirty="0" smtClean="0"/>
              <a:t> element contains all the resource files used in the application such as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images </a:t>
            </a:r>
            <a:r>
              <a:rPr lang="en-US" dirty="0" smtClean="0"/>
              <a:t>(multiple resolutions)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GUI layout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string literals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00B050"/>
                </a:solidFill>
              </a:rPr>
              <a:t>strings.xml</a:t>
            </a:r>
            <a:r>
              <a:rPr lang="en-US" dirty="0" smtClean="0"/>
              <a:t>; selection based on users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locale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In computing, a locale is a set of parameters that defines the user's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language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country</a:t>
            </a:r>
            <a:r>
              <a:rPr lang="en-US" dirty="0" smtClean="0"/>
              <a:t> and any special variant preferences that the user wants to see in their user interface.</a:t>
            </a:r>
          </a:p>
          <a:p>
            <a:pPr lvl="2"/>
            <a:r>
              <a:rPr lang="en-US" dirty="0" smtClean="0"/>
              <a:t>To see which locale are supported open a AVT and launch the application "</a:t>
            </a:r>
            <a:r>
              <a:rPr lang="en-US" dirty="0" smtClean="0">
                <a:solidFill>
                  <a:srgbClr val="C00000"/>
                </a:solidFill>
              </a:rPr>
              <a:t>Custom Locale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715" y="4218920"/>
            <a:ext cx="1446043" cy="23287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474150"/>
            <a:ext cx="5440218" cy="20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903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an Android Application</a:t>
            </a:r>
            <a:br>
              <a:rPr lang="en-US" dirty="0"/>
            </a:br>
            <a:r>
              <a:rPr lang="en-US" sz="1800" dirty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res/layout/*.xml</a:t>
            </a:r>
          </a:p>
          <a:p>
            <a:pPr lvl="1"/>
            <a:r>
              <a:rPr lang="en-US" dirty="0" smtClean="0"/>
              <a:t>Defines the user interface for your activities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71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10" y="2439897"/>
            <a:ext cx="7961246" cy="399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37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an Android Application</a:t>
            </a:r>
            <a:br>
              <a:rPr lang="en-US" dirty="0"/>
            </a:br>
            <a:r>
              <a:rPr lang="en-US" sz="1800" dirty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5287818" cy="4525963"/>
          </a:xfrm>
        </p:spPr>
        <p:txBody>
          <a:bodyPr/>
          <a:lstStyle/>
          <a:p>
            <a:r>
              <a:rPr lang="en-US" dirty="0" smtClean="0"/>
              <a:t>You can edit visual component </a:t>
            </a:r>
            <a:r>
              <a:rPr lang="en-US" dirty="0" smtClean="0">
                <a:solidFill>
                  <a:srgbClr val="0070C0"/>
                </a:solidFill>
              </a:rPr>
              <a:t>properties </a:t>
            </a:r>
            <a:r>
              <a:rPr lang="en-US" dirty="0" smtClean="0"/>
              <a:t>by opening the "</a:t>
            </a:r>
            <a:r>
              <a:rPr lang="en-US" dirty="0" smtClean="0">
                <a:solidFill>
                  <a:srgbClr val="0070C0"/>
                </a:solidFill>
              </a:rPr>
              <a:t>Component Tree</a:t>
            </a:r>
            <a:r>
              <a:rPr lang="en-US" dirty="0" smtClean="0"/>
              <a:t>" pane on the right</a:t>
            </a:r>
          </a:p>
          <a:p>
            <a:endParaRPr lang="en-US" dirty="0" smtClean="0"/>
          </a:p>
          <a:p>
            <a:r>
              <a:rPr lang="en-US" dirty="0" smtClean="0"/>
              <a:t>It will also show you a </a:t>
            </a:r>
            <a:r>
              <a:rPr lang="en-US" dirty="0" smtClean="0">
                <a:solidFill>
                  <a:srgbClr val="0070C0"/>
                </a:solidFill>
              </a:rPr>
              <a:t>hierarchical view </a:t>
            </a:r>
            <a:r>
              <a:rPr lang="en-US" dirty="0" smtClean="0"/>
              <a:t>of the GUI components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717" y="1274481"/>
            <a:ext cx="3096057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578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an Android Application</a:t>
            </a:r>
            <a:br>
              <a:rPr lang="en-US" dirty="0"/>
            </a:br>
            <a:r>
              <a:rPr lang="en-US" sz="1800" dirty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also </a:t>
            </a:r>
            <a:r>
              <a:rPr lang="en-US" dirty="0" smtClean="0">
                <a:solidFill>
                  <a:srgbClr val="00B050"/>
                </a:solidFill>
              </a:rPr>
              <a:t>directly edit the XML markup</a:t>
            </a:r>
            <a:r>
              <a:rPr lang="en-US" dirty="0" smtClean="0"/>
              <a:t> by selecting the "</a:t>
            </a:r>
            <a:r>
              <a:rPr lang="en-US" dirty="0" smtClean="0">
                <a:solidFill>
                  <a:srgbClr val="0070C0"/>
                </a:solidFill>
              </a:rPr>
              <a:t>Text</a:t>
            </a:r>
            <a:r>
              <a:rPr lang="en-US" dirty="0" smtClean="0"/>
              <a:t>" view at the left bottom of the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7" y="2881745"/>
            <a:ext cx="8952084" cy="355600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745674" y="6133459"/>
            <a:ext cx="942108" cy="37392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17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Android Development</a:t>
            </a:r>
            <a:br>
              <a:rPr lang="en-US" dirty="0"/>
            </a:br>
            <a:r>
              <a:rPr lang="en-US" dirty="0"/>
              <a:t>Chapter 1 – Getting Started with Android Programming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LAB Exercise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1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Exercise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 the text "Hello World" to "Hello Universe"</a:t>
            </a:r>
          </a:p>
          <a:p>
            <a:endParaRPr lang="en-US" dirty="0" smtClean="0"/>
          </a:p>
          <a:p>
            <a:r>
              <a:rPr lang="en-US" dirty="0" smtClean="0"/>
              <a:t>Add a label at the bottom stating "Developed by … @VIVES"</a:t>
            </a:r>
          </a:p>
          <a:p>
            <a:endParaRPr lang="en-US" dirty="0" smtClean="0"/>
          </a:p>
          <a:p>
            <a:r>
              <a:rPr lang="en-US" dirty="0" smtClean="0"/>
              <a:t>Add a button to your application and change the text to "Touch Me Please"</a:t>
            </a:r>
          </a:p>
          <a:p>
            <a:pPr lvl="1"/>
            <a:r>
              <a:rPr lang="en-US" dirty="0" smtClean="0"/>
              <a:t>Give the button a decent ID</a:t>
            </a:r>
          </a:p>
          <a:p>
            <a:pPr lvl="2"/>
            <a:r>
              <a:rPr lang="en-US" dirty="0" smtClean="0"/>
              <a:t>Example "</a:t>
            </a:r>
            <a:r>
              <a:rPr lang="en-US" dirty="0" err="1" smtClean="0"/>
              <a:t>touchMeButton</a:t>
            </a:r>
            <a:r>
              <a:rPr lang="en-US" dirty="0" smtClean="0"/>
              <a:t>"</a:t>
            </a:r>
          </a:p>
          <a:p>
            <a:pPr lvl="2"/>
            <a:r>
              <a:rPr lang="en-US" dirty="0" smtClean="0"/>
              <a:t>This will allow you and others to easily identify the button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280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Exercise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the following code to your "</a:t>
            </a:r>
            <a:r>
              <a:rPr lang="en-US" dirty="0" smtClean="0">
                <a:solidFill>
                  <a:srgbClr val="0070C0"/>
                </a:solidFill>
              </a:rPr>
              <a:t>Main Activity</a:t>
            </a:r>
            <a:r>
              <a:rPr lang="en-US" dirty="0" smtClean="0"/>
              <a:t>" java source code file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This code will show a </a:t>
            </a:r>
            <a:r>
              <a:rPr lang="en-US" dirty="0" smtClean="0">
                <a:solidFill>
                  <a:srgbClr val="00B050"/>
                </a:solidFill>
              </a:rPr>
              <a:t>small message</a:t>
            </a:r>
            <a:r>
              <a:rPr lang="en-US" dirty="0" smtClean="0"/>
              <a:t> at the bottom (called a </a:t>
            </a:r>
            <a:r>
              <a:rPr lang="en-US" dirty="0" smtClean="0">
                <a:solidFill>
                  <a:srgbClr val="00B050"/>
                </a:solidFill>
              </a:rPr>
              <a:t>Toast</a:t>
            </a:r>
            <a:r>
              <a:rPr lang="en-US" dirty="0" smtClean="0"/>
              <a:t> in Android) when the button is clicked.</a:t>
            </a:r>
          </a:p>
          <a:p>
            <a:pPr lvl="1"/>
            <a:r>
              <a:rPr lang="en-US" dirty="0" smtClean="0"/>
              <a:t>This is also called an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event handler</a:t>
            </a:r>
          </a:p>
          <a:p>
            <a:pPr lvl="2"/>
            <a:r>
              <a:rPr lang="en-US" dirty="0" smtClean="0"/>
              <a:t>Note the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</a:t>
            </a:r>
            <a:r>
              <a:rPr lang="en-US" dirty="0" smtClean="0"/>
              <a:t> which is the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View</a:t>
            </a:r>
            <a:r>
              <a:rPr lang="en-US" dirty="0" smtClean="0"/>
              <a:t> (graphical element) that </a:t>
            </a:r>
            <a:r>
              <a:rPr lang="en-US" dirty="0" smtClean="0">
                <a:solidFill>
                  <a:srgbClr val="0070C0"/>
                </a:solidFill>
              </a:rPr>
              <a:t>caused </a:t>
            </a:r>
            <a:r>
              <a:rPr lang="en-US" dirty="0" smtClean="0"/>
              <a:t>the event </a:t>
            </a:r>
            <a:r>
              <a:rPr lang="en-US" dirty="0" smtClean="0">
                <a:solidFill>
                  <a:srgbClr val="0070C0"/>
                </a:solidFill>
              </a:rPr>
              <a:t>handler </a:t>
            </a:r>
            <a:r>
              <a:rPr lang="en-US" dirty="0" smtClean="0"/>
              <a:t>to be </a:t>
            </a:r>
            <a:r>
              <a:rPr lang="en-US" dirty="0" smtClean="0">
                <a:solidFill>
                  <a:srgbClr val="0070C0"/>
                </a:solidFill>
              </a:rPr>
              <a:t>fired</a:t>
            </a:r>
          </a:p>
          <a:p>
            <a:pPr lvl="2"/>
            <a:r>
              <a:rPr lang="en-US" dirty="0" smtClean="0"/>
              <a:t>Always </a:t>
            </a:r>
            <a:r>
              <a:rPr lang="en-US" dirty="0" smtClean="0">
                <a:solidFill>
                  <a:srgbClr val="00B050"/>
                </a:solidFill>
              </a:rPr>
              <a:t>public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B050"/>
                </a:solidFill>
              </a:rPr>
              <a:t>void</a:t>
            </a:r>
            <a:r>
              <a:rPr lang="en-US" dirty="0" smtClean="0"/>
              <a:t> (no return value)</a:t>
            </a:r>
          </a:p>
          <a:p>
            <a:pPr lvl="1"/>
            <a:r>
              <a:rPr lang="en-US" dirty="0" smtClean="0"/>
              <a:t>You can use the </a:t>
            </a:r>
            <a:r>
              <a:rPr lang="en-US" dirty="0" smtClean="0">
                <a:solidFill>
                  <a:srgbClr val="C00000"/>
                </a:solidFill>
              </a:rPr>
              <a:t>ALT-ENTER</a:t>
            </a:r>
            <a:r>
              <a:rPr lang="en-US" dirty="0" smtClean="0"/>
              <a:t> shortcut key to </a:t>
            </a:r>
            <a:r>
              <a:rPr lang="en-US" dirty="0" smtClean="0">
                <a:solidFill>
                  <a:srgbClr val="C00000"/>
                </a:solidFill>
              </a:rPr>
              <a:t>import libraries </a:t>
            </a:r>
            <a:r>
              <a:rPr lang="en-US" dirty="0" smtClean="0"/>
              <a:t>when necessary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76</a:t>
            </a:fld>
            <a:endParaRPr 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87533" y="2211076"/>
            <a:ext cx="8151667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touchMePleaseOnClick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(View view) {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Toast.</a:t>
            </a:r>
            <a:r>
              <a:rPr kumimoji="0" lang="en-US" altLang="en-US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makeText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"Hello Universe"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		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Toast.</a:t>
            </a:r>
            <a:r>
              <a:rPr kumimoji="0" lang="en-US" altLang="en-US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LENGTH_SHORT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).show();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en-US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4092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Exercise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While we did create a method with code to be executed when the button is pressed there is </a:t>
            </a:r>
            <a:r>
              <a:rPr lang="en-US" dirty="0" smtClean="0">
                <a:solidFill>
                  <a:srgbClr val="00B050"/>
                </a:solidFill>
              </a:rPr>
              <a:t>no connection </a:t>
            </a:r>
            <a:r>
              <a:rPr lang="en-US" dirty="0" smtClean="0"/>
              <a:t>between the </a:t>
            </a:r>
            <a:r>
              <a:rPr lang="en-US" dirty="0" smtClean="0">
                <a:solidFill>
                  <a:srgbClr val="00B050"/>
                </a:solidFill>
              </a:rPr>
              <a:t>method</a:t>
            </a:r>
            <a:r>
              <a:rPr lang="en-US" dirty="0" smtClean="0"/>
              <a:t> and the actual </a:t>
            </a:r>
            <a:r>
              <a:rPr lang="en-US" dirty="0" smtClean="0">
                <a:solidFill>
                  <a:srgbClr val="00B050"/>
                </a:solidFill>
              </a:rPr>
              <a:t>button</a:t>
            </a:r>
          </a:p>
          <a:p>
            <a:pPr lvl="1"/>
            <a:r>
              <a:rPr lang="en-US" dirty="0" smtClean="0"/>
              <a:t>This needs to be done in the markup code of the button (in the XML file)</a:t>
            </a:r>
          </a:p>
          <a:p>
            <a:pPr lvl="1"/>
            <a:r>
              <a:rPr lang="en-US" dirty="0"/>
              <a:t>We call this </a:t>
            </a:r>
            <a:r>
              <a:rPr lang="en-US" dirty="0">
                <a:solidFill>
                  <a:srgbClr val="00B050"/>
                </a:solidFill>
              </a:rPr>
              <a:t>registering an event </a:t>
            </a:r>
            <a:r>
              <a:rPr lang="en-US" dirty="0" smtClean="0">
                <a:solidFill>
                  <a:srgbClr val="00B050"/>
                </a:solidFill>
              </a:rPr>
              <a:t>handler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Notice that we need to specify the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name of the method </a:t>
            </a:r>
            <a:r>
              <a:rPr lang="en-US" dirty="0" smtClean="0"/>
              <a:t>for the "</a:t>
            </a:r>
            <a:r>
              <a:rPr lang="en-US" dirty="0" err="1" smtClean="0"/>
              <a:t>onClick</a:t>
            </a:r>
            <a:r>
              <a:rPr lang="en-US" dirty="0" smtClean="0"/>
              <a:t>" property (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case sensitive </a:t>
            </a:r>
            <a:r>
              <a:rPr lang="en-US" dirty="0" smtClean="0"/>
              <a:t>!)</a:t>
            </a:r>
          </a:p>
          <a:p>
            <a:pPr lvl="2"/>
            <a:r>
              <a:rPr lang="en-US" dirty="0" smtClean="0">
                <a:solidFill>
                  <a:srgbClr val="C00000"/>
                </a:solidFill>
              </a:rPr>
              <a:t>Tab completion </a:t>
            </a:r>
            <a:r>
              <a:rPr lang="en-US" dirty="0" smtClean="0"/>
              <a:t>will be your </a:t>
            </a:r>
            <a:r>
              <a:rPr lang="en-US" dirty="0" smtClean="0">
                <a:solidFill>
                  <a:srgbClr val="C00000"/>
                </a:solidFill>
              </a:rPr>
              <a:t>best friend </a:t>
            </a:r>
            <a:r>
              <a:rPr lang="en-US" dirty="0" smtClean="0"/>
              <a:t>if you allow it to be !!!!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77</a:t>
            </a:fld>
            <a:endParaRPr lang="en-US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822449" y="2819473"/>
            <a:ext cx="5942446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b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:layout_width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wrap_content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b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:layout_height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wrap_content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b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:text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"Touch Me Please"</a:t>
            </a:r>
            <a:b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:id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"@+id/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touchMeButton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b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:layout_alignParentBottom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"true"</a:t>
            </a:r>
            <a:b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:layout_centerHorizontal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"true"</a:t>
            </a:r>
            <a:b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:onClick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touchMePleaseOnClick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285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Versions - Milestones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Android 1.6, Donut</a:t>
            </a:r>
          </a:p>
          <a:p>
            <a:pPr lvl="1"/>
            <a:r>
              <a:rPr lang="en-US" dirty="0"/>
              <a:t>The world's information is at your fingertips – search the web, get driving </a:t>
            </a:r>
            <a:r>
              <a:rPr lang="en-US" dirty="0" smtClean="0"/>
              <a:t>directions ... </a:t>
            </a:r>
            <a:r>
              <a:rPr lang="en-US" dirty="0"/>
              <a:t>or just watch cat videos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Android </a:t>
            </a:r>
            <a:r>
              <a:rPr lang="en-US" dirty="0"/>
              <a:t>2.0, </a:t>
            </a:r>
            <a:r>
              <a:rPr lang="en-US" dirty="0" err="1"/>
              <a:t>Eclair</a:t>
            </a:r>
            <a:endParaRPr lang="en-US" dirty="0"/>
          </a:p>
          <a:p>
            <a:pPr lvl="1"/>
            <a:r>
              <a:rPr lang="en-US" dirty="0"/>
              <a:t>Make your home screen just how you want it. Arrange apps and widgets across multiple screens and in folders. Stunning live wallpapers respond to your touch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Android </a:t>
            </a:r>
            <a:r>
              <a:rPr lang="en-US" dirty="0"/>
              <a:t>2.2, </a:t>
            </a:r>
            <a:r>
              <a:rPr lang="en-US" dirty="0" err="1"/>
              <a:t>Froyo</a:t>
            </a:r>
            <a:endParaRPr lang="en-US" dirty="0"/>
          </a:p>
          <a:p>
            <a:pPr lvl="1"/>
            <a:r>
              <a:rPr lang="en-US" dirty="0"/>
              <a:t>Voice Typing lets you input text, and Voice Actions let you control your phone, just by speaking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Android </a:t>
            </a:r>
            <a:r>
              <a:rPr lang="en-US" dirty="0"/>
              <a:t>2.3, Gingerbread</a:t>
            </a:r>
          </a:p>
          <a:p>
            <a:pPr lvl="1"/>
            <a:r>
              <a:rPr lang="en-US" dirty="0"/>
              <a:t>New sensors make Android great for gaming - so you can touch, tap, tilt, and play away.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0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Versions - Milestones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3.0, Honeycomb</a:t>
            </a:r>
          </a:p>
          <a:p>
            <a:pPr lvl="1"/>
            <a:r>
              <a:rPr lang="en-US" dirty="0"/>
              <a:t>Optimized for </a:t>
            </a:r>
            <a:r>
              <a:rPr lang="en-US" dirty="0" smtClean="0"/>
              <a:t>tablets</a:t>
            </a:r>
            <a:endParaRPr lang="en-US" dirty="0"/>
          </a:p>
          <a:p>
            <a:pPr lvl="1"/>
            <a:r>
              <a:rPr lang="en-US" dirty="0" smtClean="0"/>
              <a:t>New UI, refined multitasking, tabbed browsing, auto fill form, bookmark synchronization, private browsing, ...</a:t>
            </a:r>
          </a:p>
          <a:p>
            <a:pPr lvl="1"/>
            <a:r>
              <a:rPr lang="en-US" dirty="0" smtClean="0"/>
              <a:t>New features are not supported on smartphones</a:t>
            </a:r>
          </a:p>
          <a:p>
            <a:pPr lvl="1"/>
            <a:endParaRPr lang="en-US" dirty="0"/>
          </a:p>
          <a:p>
            <a:r>
              <a:rPr lang="en-US" dirty="0"/>
              <a:t>Android 4.0, Ice Cream Sandwich</a:t>
            </a:r>
          </a:p>
          <a:p>
            <a:pPr lvl="1"/>
            <a:r>
              <a:rPr lang="en-US" dirty="0"/>
              <a:t>Android comes of age with a new, refined design. Simple, beautiful and beyond smart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All 3.0 features are supported on smartphones as well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1A75-B9BE-46B1-B482-5F96E51FA4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3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VES sjabloon 201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130821_VIVES_pptx_presentatie_2013</Template>
  <TotalTime>1161</TotalTime>
  <Words>3239</Words>
  <Application>Microsoft Office PowerPoint</Application>
  <PresentationFormat>On-screen Show (4:3)</PresentationFormat>
  <Paragraphs>504</Paragraphs>
  <Slides>77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1" baseType="lpstr">
      <vt:lpstr>Arial</vt:lpstr>
      <vt:lpstr>Calibri</vt:lpstr>
      <vt:lpstr>Consolas</vt:lpstr>
      <vt:lpstr>VIVES sjabloon 2013</vt:lpstr>
      <vt:lpstr>Android Development</vt:lpstr>
      <vt:lpstr>Beginning Android 4 Application Development</vt:lpstr>
      <vt:lpstr>Android Development Chapter 1 – Getting Started with Android Programming</vt:lpstr>
      <vt:lpstr>Android – The Mobile Operating System</vt:lpstr>
      <vt:lpstr>Android Devices</vt:lpstr>
      <vt:lpstr>Android Versions</vt:lpstr>
      <vt:lpstr>Android Versions</vt:lpstr>
      <vt:lpstr>Android Versions - Milestones</vt:lpstr>
      <vt:lpstr>Android Versions - Milestones</vt:lpstr>
      <vt:lpstr>Android Versions - Milestones</vt:lpstr>
      <vt:lpstr>Android Versions - Milestones</vt:lpstr>
      <vt:lpstr>Android Versions - Milestones</vt:lpstr>
      <vt:lpstr>Android Features</vt:lpstr>
      <vt:lpstr>Android Development Chapter 1 – Getting Started with Android Programming</vt:lpstr>
      <vt:lpstr>Android Architecture</vt:lpstr>
      <vt:lpstr>Linux Kernel</vt:lpstr>
      <vt:lpstr>Libraries</vt:lpstr>
      <vt:lpstr>Android Runtime</vt:lpstr>
      <vt:lpstr>Android Runtime</vt:lpstr>
      <vt:lpstr>Android Runtime</vt:lpstr>
      <vt:lpstr>Application Framework</vt:lpstr>
      <vt:lpstr>Applications</vt:lpstr>
      <vt:lpstr>Used languages</vt:lpstr>
      <vt:lpstr>Android Development Chapter 1 – Getting Started with Android Programming</vt:lpstr>
      <vt:lpstr>Android Studio</vt:lpstr>
      <vt:lpstr>Android Studio</vt:lpstr>
      <vt:lpstr>Android Studio</vt:lpstr>
      <vt:lpstr>Android Studio</vt:lpstr>
      <vt:lpstr>Android Studio</vt:lpstr>
      <vt:lpstr>Android Studio</vt:lpstr>
      <vt:lpstr>Development Workflow</vt:lpstr>
      <vt:lpstr>First Time Use Workflow</vt:lpstr>
      <vt:lpstr>Android Development Chapter 1 – Getting Started with Android Programming</vt:lpstr>
      <vt:lpstr>Step 1 - Setting Up Our Development Environment Installing Java SE</vt:lpstr>
      <vt:lpstr>Step 1 - Setting Up Our Development Environment Installing Java SE</vt:lpstr>
      <vt:lpstr>Step 1 - Setting Up Our Development Environment Installing Java SE</vt:lpstr>
      <vt:lpstr>Step 1 - Setting Up Our Development Environment Installing Android Studio</vt:lpstr>
      <vt:lpstr>Step 1 - Setting Up Our Development Environment Installing Android Studio</vt:lpstr>
      <vt:lpstr>Step 1 - Setting Up Our Development Environment Installing Android Studio</vt:lpstr>
      <vt:lpstr>Step 1 - Setting Up Our Development Environment Installing Android Development Tools</vt:lpstr>
      <vt:lpstr>Step 1 - Setting Up Our Development Environment Installing Android Development Tools</vt:lpstr>
      <vt:lpstr>Step 1 - Setting Up Our Development Environment Installing Android Development Tools</vt:lpstr>
      <vt:lpstr>Step 1 - Setting Up Our Development Environment Installing Intel x86 Emulator Accelerator (HAXM Installer)</vt:lpstr>
      <vt:lpstr>Step 1 - Setting Up Our Development Environment Installing Intel x86 Emulator Accelerator (HAXM Installer)</vt:lpstr>
      <vt:lpstr>Android Development Chapter 1 – Getting Started with Android Programming</vt:lpstr>
      <vt:lpstr>Step 2 - Create a Hello World Application</vt:lpstr>
      <vt:lpstr>Step 2 - Create a Hello World Application</vt:lpstr>
      <vt:lpstr>Step 2 - Create a Hello World Application</vt:lpstr>
      <vt:lpstr>Step 2 - Create a Hello World Application</vt:lpstr>
      <vt:lpstr>Step 2 - Create a Hello World Application</vt:lpstr>
      <vt:lpstr>Android Development Chapter 1 – Getting Started with Android Programming</vt:lpstr>
      <vt:lpstr>Step 3 - Creating an Android Virtual Device</vt:lpstr>
      <vt:lpstr>Step 3 - Creating an Android Virtual Device</vt:lpstr>
      <vt:lpstr>Step 3 - Creating an Android Virtual Device</vt:lpstr>
      <vt:lpstr>Step 3 - Creating an Android Virtual Device</vt:lpstr>
      <vt:lpstr>Step 3 - Creating an Android Virtual Device</vt:lpstr>
      <vt:lpstr>Step 3 - Creating an Android Virtual Device</vt:lpstr>
      <vt:lpstr>Step 3 - Creating an Android Virtual Device</vt:lpstr>
      <vt:lpstr>Android Development Chapter 1 – Getting Started with Android Programming</vt:lpstr>
      <vt:lpstr>Step 4 - Run Your Application on the AVD</vt:lpstr>
      <vt:lpstr>Step 4 - Run Your Application on the AVD</vt:lpstr>
      <vt:lpstr>Step 4 - Run Your Application on the AVD</vt:lpstr>
      <vt:lpstr>Android Development Chapter 1 – Getting Started with Android Programming</vt:lpstr>
      <vt:lpstr>Application Fundamentals</vt:lpstr>
      <vt:lpstr>Anatomy of an Android Application</vt:lpstr>
      <vt:lpstr>Anatomy of an Android Application</vt:lpstr>
      <vt:lpstr>Anatomy of an Android Application Manifests</vt:lpstr>
      <vt:lpstr>Anatomy of an Android Application AndroidManifests.xml</vt:lpstr>
      <vt:lpstr>Anatomy of an Android Application Java Source Code Files</vt:lpstr>
      <vt:lpstr>Anatomy of an Android Application Resources</vt:lpstr>
      <vt:lpstr>Anatomy of an Android Application Resources</vt:lpstr>
      <vt:lpstr>Anatomy of an Android Application Resources</vt:lpstr>
      <vt:lpstr>Anatomy of an Android Application Resources</vt:lpstr>
      <vt:lpstr>Android Development Chapter 1 – Getting Started with Android Programming</vt:lpstr>
      <vt:lpstr>LAB Exercise</vt:lpstr>
      <vt:lpstr>LAB Exercise</vt:lpstr>
      <vt:lpstr>LAB Exercise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Multimedia</dc:title>
  <dc:creator>Nico De Witte</dc:creator>
  <cp:lastModifiedBy>Nico De Witte</cp:lastModifiedBy>
  <cp:revision>168</cp:revision>
  <cp:lastPrinted>2014-11-17T07:18:20Z</cp:lastPrinted>
  <dcterms:created xsi:type="dcterms:W3CDTF">2014-10-16T09:28:33Z</dcterms:created>
  <dcterms:modified xsi:type="dcterms:W3CDTF">2015-11-08T10:17:26Z</dcterms:modified>
</cp:coreProperties>
</file>